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14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15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notesSlides/notesSlide19.xml" ContentType="application/vnd.openxmlformats-officedocument.presentationml.notesSlide+xml"/>
  <Override PartName="/ppt/ink/ink18.xml" ContentType="application/inkml+xml"/>
  <Override PartName="/ppt/ink/ink19.xml" ContentType="application/inkml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78" r:id="rId3"/>
    <p:sldId id="257" r:id="rId4"/>
    <p:sldId id="258" r:id="rId5"/>
    <p:sldId id="259" r:id="rId6"/>
    <p:sldId id="272" r:id="rId7"/>
    <p:sldId id="273" r:id="rId8"/>
    <p:sldId id="260" r:id="rId9"/>
    <p:sldId id="261" r:id="rId10"/>
    <p:sldId id="279" r:id="rId11"/>
    <p:sldId id="280" r:id="rId12"/>
    <p:sldId id="281" r:id="rId13"/>
    <p:sldId id="263" r:id="rId14"/>
    <p:sldId id="264" r:id="rId15"/>
    <p:sldId id="265" r:id="rId16"/>
    <p:sldId id="266" r:id="rId17"/>
    <p:sldId id="268" r:id="rId18"/>
    <p:sldId id="287" r:id="rId19"/>
    <p:sldId id="269" r:id="rId20"/>
    <p:sldId id="270" r:id="rId21"/>
    <p:sldId id="271" r:id="rId22"/>
    <p:sldId id="274" r:id="rId23"/>
    <p:sldId id="277" r:id="rId24"/>
    <p:sldId id="275" r:id="rId25"/>
    <p:sldId id="284" r:id="rId26"/>
    <p:sldId id="285" r:id="rId27"/>
    <p:sldId id="276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B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092" autoAdjust="0"/>
  </p:normalViewPr>
  <p:slideViewPr>
    <p:cSldViewPr snapToGrid="0" snapToObjects="1">
      <p:cViewPr varScale="1">
        <p:scale>
          <a:sx n="67" d="100"/>
          <a:sy n="67" d="100"/>
        </p:scale>
        <p:origin x="1906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518567-34A8-498F-86CA-663C5981CED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B72B6535-6616-46E7-BD2B-6D9D8CD1FFC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Components:</a:t>
          </a:r>
        </a:p>
      </dgm:t>
    </dgm:pt>
    <dgm:pt modelId="{1162DC8C-2B24-48F9-B5CD-775CA32CF6EF}" type="parTrans" cxnId="{3B22FE23-7C88-4225-8595-44713EEDA27B}">
      <dgm:prSet/>
      <dgm:spPr/>
      <dgm:t>
        <a:bodyPr/>
        <a:lstStyle/>
        <a:p>
          <a:endParaRPr lang="en-US"/>
        </a:p>
      </dgm:t>
    </dgm:pt>
    <dgm:pt modelId="{47A8CBD4-A457-41D8-BACE-0E37D25E291B}" type="sibTrans" cxnId="{3B22FE23-7C88-4225-8595-44713EEDA27B}">
      <dgm:prSet/>
      <dgm:spPr/>
      <dgm:t>
        <a:bodyPr/>
        <a:lstStyle/>
        <a:p>
          <a:endParaRPr lang="en-US"/>
        </a:p>
      </dgm:t>
    </dgm:pt>
    <dgm:pt modelId="{C6114CAF-FD9D-4FE9-99D9-4134DAAA13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1. Transformer-based Feature Extraction (TFE)</a:t>
          </a:r>
        </a:p>
      </dgm:t>
    </dgm:pt>
    <dgm:pt modelId="{BCEEF821-43CB-466A-A9D4-E0E6B8D90AD4}" type="parTrans" cxnId="{EEF0F14D-C6B3-4240-9E7E-3C0673CB44F3}">
      <dgm:prSet/>
      <dgm:spPr/>
      <dgm:t>
        <a:bodyPr/>
        <a:lstStyle/>
        <a:p>
          <a:endParaRPr lang="en-US"/>
        </a:p>
      </dgm:t>
    </dgm:pt>
    <dgm:pt modelId="{2C26CB4F-3E1F-491C-857C-EFCCA2A828B4}" type="sibTrans" cxnId="{EEF0F14D-C6B3-4240-9E7E-3C0673CB44F3}">
      <dgm:prSet/>
      <dgm:spPr/>
      <dgm:t>
        <a:bodyPr/>
        <a:lstStyle/>
        <a:p>
          <a:endParaRPr lang="en-US"/>
        </a:p>
      </dgm:t>
    </dgm:pt>
    <dgm:pt modelId="{F3D3C36E-381E-4024-B9AF-87949378017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2. Multi-resolution Iterative Refinement (RIR)</a:t>
          </a:r>
        </a:p>
      </dgm:t>
    </dgm:pt>
    <dgm:pt modelId="{C066FB23-C1F0-425C-800D-C42489EEFB78}" type="parTrans" cxnId="{FC76B157-EB52-4869-8F8D-DDF621DC0598}">
      <dgm:prSet/>
      <dgm:spPr/>
      <dgm:t>
        <a:bodyPr/>
        <a:lstStyle/>
        <a:p>
          <a:endParaRPr lang="en-US"/>
        </a:p>
      </dgm:t>
    </dgm:pt>
    <dgm:pt modelId="{017065E1-0FD2-4802-935E-D8C75B49C360}" type="sibTrans" cxnId="{FC76B157-EB52-4869-8F8D-DDF621DC0598}">
      <dgm:prSet/>
      <dgm:spPr/>
      <dgm:t>
        <a:bodyPr/>
        <a:lstStyle/>
        <a:p>
          <a:endParaRPr lang="en-US"/>
        </a:p>
      </dgm:t>
    </dgm:pt>
    <dgm:pt modelId="{5BC810E3-99F9-4C88-B18A-DB0A1E18FB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3. Iteration Feature Feedback (IFF)</a:t>
          </a:r>
        </a:p>
      </dgm:t>
    </dgm:pt>
    <dgm:pt modelId="{F9AC2650-8BFE-4ABB-8445-CFC6CFC5C970}" type="parTrans" cxnId="{96144B03-0549-4DA6-989E-448D0A1D365D}">
      <dgm:prSet/>
      <dgm:spPr/>
      <dgm:t>
        <a:bodyPr/>
        <a:lstStyle/>
        <a:p>
          <a:endParaRPr lang="en-US"/>
        </a:p>
      </dgm:t>
    </dgm:pt>
    <dgm:pt modelId="{55DD94B8-D7DF-4C06-BA35-302AC8450683}" type="sibTrans" cxnId="{96144B03-0549-4DA6-989E-448D0A1D365D}">
      <dgm:prSet/>
      <dgm:spPr/>
      <dgm:t>
        <a:bodyPr/>
        <a:lstStyle/>
        <a:p>
          <a:endParaRPr lang="en-US"/>
        </a:p>
      </dgm:t>
    </dgm:pt>
    <dgm:pt modelId="{F02D3C7A-7CD5-4916-80D5-10966092F4B8}" type="pres">
      <dgm:prSet presAssocID="{5E518567-34A8-498F-86CA-663C5981CEDF}" presName="root" presStyleCnt="0">
        <dgm:presLayoutVars>
          <dgm:dir/>
          <dgm:resizeHandles val="exact"/>
        </dgm:presLayoutVars>
      </dgm:prSet>
      <dgm:spPr/>
    </dgm:pt>
    <dgm:pt modelId="{A218F07F-5F81-4CFD-A796-7E1E2519FAA1}" type="pres">
      <dgm:prSet presAssocID="{B72B6535-6616-46E7-BD2B-6D9D8CD1FFCF}" presName="compNode" presStyleCnt="0"/>
      <dgm:spPr/>
    </dgm:pt>
    <dgm:pt modelId="{A74DBAC6-85BA-4637-A06F-1B56A23D077F}" type="pres">
      <dgm:prSet presAssocID="{B72B6535-6616-46E7-BD2B-6D9D8CD1FFCF}" presName="bgRect" presStyleLbl="bgShp" presStyleIdx="0" presStyleCnt="4"/>
      <dgm:spPr/>
    </dgm:pt>
    <dgm:pt modelId="{5D397D0C-4811-4223-A172-7E8AC0560DB3}" type="pres">
      <dgm:prSet presAssocID="{B72B6535-6616-46E7-BD2B-6D9D8CD1FFC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גלגלי שיניים"/>
        </a:ext>
      </dgm:extLst>
    </dgm:pt>
    <dgm:pt modelId="{E56E68E3-7BC3-4DC2-89E4-A665050163FF}" type="pres">
      <dgm:prSet presAssocID="{B72B6535-6616-46E7-BD2B-6D9D8CD1FFCF}" presName="spaceRect" presStyleCnt="0"/>
      <dgm:spPr/>
    </dgm:pt>
    <dgm:pt modelId="{55DC6B68-9954-4C8D-BB88-2655761DB40C}" type="pres">
      <dgm:prSet presAssocID="{B72B6535-6616-46E7-BD2B-6D9D8CD1FFCF}" presName="parTx" presStyleLbl="revTx" presStyleIdx="0" presStyleCnt="4">
        <dgm:presLayoutVars>
          <dgm:chMax val="0"/>
          <dgm:chPref val="0"/>
        </dgm:presLayoutVars>
      </dgm:prSet>
      <dgm:spPr/>
    </dgm:pt>
    <dgm:pt modelId="{27FB219A-452E-477A-A889-C7E41268A977}" type="pres">
      <dgm:prSet presAssocID="{47A8CBD4-A457-41D8-BACE-0E37D25E291B}" presName="sibTrans" presStyleCnt="0"/>
      <dgm:spPr/>
    </dgm:pt>
    <dgm:pt modelId="{735754D0-125C-444C-9F53-650406481E04}" type="pres">
      <dgm:prSet presAssocID="{C6114CAF-FD9D-4FE9-99D9-4134DAAA136C}" presName="compNode" presStyleCnt="0"/>
      <dgm:spPr/>
    </dgm:pt>
    <dgm:pt modelId="{937A6F4E-5856-4235-A6B2-9308D5CAF221}" type="pres">
      <dgm:prSet presAssocID="{C6114CAF-FD9D-4FE9-99D9-4134DAAA136C}" presName="bgRect" presStyleLbl="bgShp" presStyleIdx="1" presStyleCnt="4"/>
      <dgm:spPr/>
    </dgm:pt>
    <dgm:pt modelId="{1132DD5E-EF05-4B25-B189-5EFAE984EC55}" type="pres">
      <dgm:prSet presAssocID="{C6114CAF-FD9D-4FE9-99D9-4134DAAA136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רובוט"/>
        </a:ext>
      </dgm:extLst>
    </dgm:pt>
    <dgm:pt modelId="{8E74A950-153F-4901-B044-12D22ACA4CBE}" type="pres">
      <dgm:prSet presAssocID="{C6114CAF-FD9D-4FE9-99D9-4134DAAA136C}" presName="spaceRect" presStyleCnt="0"/>
      <dgm:spPr/>
    </dgm:pt>
    <dgm:pt modelId="{31106054-CEBB-44F0-83CA-0D0966F4E609}" type="pres">
      <dgm:prSet presAssocID="{C6114CAF-FD9D-4FE9-99D9-4134DAAA136C}" presName="parTx" presStyleLbl="revTx" presStyleIdx="1" presStyleCnt="4">
        <dgm:presLayoutVars>
          <dgm:chMax val="0"/>
          <dgm:chPref val="0"/>
        </dgm:presLayoutVars>
      </dgm:prSet>
      <dgm:spPr/>
    </dgm:pt>
    <dgm:pt modelId="{FAD434E7-56D0-4F15-B425-71FE33864E17}" type="pres">
      <dgm:prSet presAssocID="{2C26CB4F-3E1F-491C-857C-EFCCA2A828B4}" presName="sibTrans" presStyleCnt="0"/>
      <dgm:spPr/>
    </dgm:pt>
    <dgm:pt modelId="{25994AE7-2A34-4F3B-84DB-CE97E3EA3E6D}" type="pres">
      <dgm:prSet presAssocID="{F3D3C36E-381E-4024-B9AF-879493780178}" presName="compNode" presStyleCnt="0"/>
      <dgm:spPr/>
    </dgm:pt>
    <dgm:pt modelId="{79929B2F-58B2-4B0D-A8DB-B6C0F4DC7D2D}" type="pres">
      <dgm:prSet presAssocID="{F3D3C36E-381E-4024-B9AF-879493780178}" presName="bgRect" presStyleLbl="bgShp" presStyleIdx="2" presStyleCnt="4"/>
      <dgm:spPr/>
    </dgm:pt>
    <dgm:pt modelId="{C80D6D29-DA49-4E4B-B074-43E688D82800}" type="pres">
      <dgm:prSet presAssocID="{F3D3C36E-381E-4024-B9AF-87949378017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B4B98EF0-98F3-4E2E-8B48-BD7F203EADC3}" type="pres">
      <dgm:prSet presAssocID="{F3D3C36E-381E-4024-B9AF-879493780178}" presName="spaceRect" presStyleCnt="0"/>
      <dgm:spPr/>
    </dgm:pt>
    <dgm:pt modelId="{502D112B-E5B0-4F78-BAE9-046D4CD171D9}" type="pres">
      <dgm:prSet presAssocID="{F3D3C36E-381E-4024-B9AF-879493780178}" presName="parTx" presStyleLbl="revTx" presStyleIdx="2" presStyleCnt="4">
        <dgm:presLayoutVars>
          <dgm:chMax val="0"/>
          <dgm:chPref val="0"/>
        </dgm:presLayoutVars>
      </dgm:prSet>
      <dgm:spPr/>
    </dgm:pt>
    <dgm:pt modelId="{9E05EE2E-29F2-4994-806A-424657712128}" type="pres">
      <dgm:prSet presAssocID="{017065E1-0FD2-4802-935E-D8C75B49C360}" presName="sibTrans" presStyleCnt="0"/>
      <dgm:spPr/>
    </dgm:pt>
    <dgm:pt modelId="{9DF5091B-CD19-42FD-B657-C77559B30BB5}" type="pres">
      <dgm:prSet presAssocID="{5BC810E3-99F9-4C88-B18A-DB0A1E18FB61}" presName="compNode" presStyleCnt="0"/>
      <dgm:spPr/>
    </dgm:pt>
    <dgm:pt modelId="{7AAB3829-E398-4A67-973A-A83E6095E9CE}" type="pres">
      <dgm:prSet presAssocID="{5BC810E3-99F9-4C88-B18A-DB0A1E18FB61}" presName="bgRect" presStyleLbl="bgShp" presStyleIdx="3" presStyleCnt="4"/>
      <dgm:spPr/>
    </dgm:pt>
    <dgm:pt modelId="{F3358371-A003-4CAD-8F5E-195DBF35CBFC}" type="pres">
      <dgm:prSet presAssocID="{5BC810E3-99F9-4C88-B18A-DB0A1E18FB6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זרימת עבודה"/>
        </a:ext>
      </dgm:extLst>
    </dgm:pt>
    <dgm:pt modelId="{A592DDF8-827E-4BB2-9E30-DB8C69F56ACA}" type="pres">
      <dgm:prSet presAssocID="{5BC810E3-99F9-4C88-B18A-DB0A1E18FB61}" presName="spaceRect" presStyleCnt="0"/>
      <dgm:spPr/>
    </dgm:pt>
    <dgm:pt modelId="{3CF6F90D-C8E0-4142-B180-8C04F01A1DF9}" type="pres">
      <dgm:prSet presAssocID="{5BC810E3-99F9-4C88-B18A-DB0A1E18FB61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6144B03-0549-4DA6-989E-448D0A1D365D}" srcId="{5E518567-34A8-498F-86CA-663C5981CEDF}" destId="{5BC810E3-99F9-4C88-B18A-DB0A1E18FB61}" srcOrd="3" destOrd="0" parTransId="{F9AC2650-8BFE-4ABB-8445-CFC6CFC5C970}" sibTransId="{55DD94B8-D7DF-4C06-BA35-302AC8450683}"/>
    <dgm:cxn modelId="{3B22FE23-7C88-4225-8595-44713EEDA27B}" srcId="{5E518567-34A8-498F-86CA-663C5981CEDF}" destId="{B72B6535-6616-46E7-BD2B-6D9D8CD1FFCF}" srcOrd="0" destOrd="0" parTransId="{1162DC8C-2B24-48F9-B5CD-775CA32CF6EF}" sibTransId="{47A8CBD4-A457-41D8-BACE-0E37D25E291B}"/>
    <dgm:cxn modelId="{EEF0F14D-C6B3-4240-9E7E-3C0673CB44F3}" srcId="{5E518567-34A8-498F-86CA-663C5981CEDF}" destId="{C6114CAF-FD9D-4FE9-99D9-4134DAAA136C}" srcOrd="1" destOrd="0" parTransId="{BCEEF821-43CB-466A-A9D4-E0E6B8D90AD4}" sibTransId="{2C26CB4F-3E1F-491C-857C-EFCCA2A828B4}"/>
    <dgm:cxn modelId="{FC76B157-EB52-4869-8F8D-DDF621DC0598}" srcId="{5E518567-34A8-498F-86CA-663C5981CEDF}" destId="{F3D3C36E-381E-4024-B9AF-879493780178}" srcOrd="2" destOrd="0" parTransId="{C066FB23-C1F0-425C-800D-C42489EEFB78}" sibTransId="{017065E1-0FD2-4802-935E-D8C75B49C360}"/>
    <dgm:cxn modelId="{A1BCFEAA-D311-4F2D-80C3-904F54F6029A}" type="presOf" srcId="{F3D3C36E-381E-4024-B9AF-879493780178}" destId="{502D112B-E5B0-4F78-BAE9-046D4CD171D9}" srcOrd="0" destOrd="0" presId="urn:microsoft.com/office/officeart/2018/2/layout/IconVerticalSolidList"/>
    <dgm:cxn modelId="{8D59CFD4-522D-4C15-870E-5C6EFAA82AF4}" type="presOf" srcId="{5BC810E3-99F9-4C88-B18A-DB0A1E18FB61}" destId="{3CF6F90D-C8E0-4142-B180-8C04F01A1DF9}" srcOrd="0" destOrd="0" presId="urn:microsoft.com/office/officeart/2018/2/layout/IconVerticalSolidList"/>
    <dgm:cxn modelId="{F32813D5-ED0B-4A75-968F-C6C3193BFC57}" type="presOf" srcId="{5E518567-34A8-498F-86CA-663C5981CEDF}" destId="{F02D3C7A-7CD5-4916-80D5-10966092F4B8}" srcOrd="0" destOrd="0" presId="urn:microsoft.com/office/officeart/2018/2/layout/IconVerticalSolidList"/>
    <dgm:cxn modelId="{6F7BE1EC-4CA0-46EC-9CAC-22EDB52CB1B4}" type="presOf" srcId="{B72B6535-6616-46E7-BD2B-6D9D8CD1FFCF}" destId="{55DC6B68-9954-4C8D-BB88-2655761DB40C}" srcOrd="0" destOrd="0" presId="urn:microsoft.com/office/officeart/2018/2/layout/IconVerticalSolidList"/>
    <dgm:cxn modelId="{C35B53F8-9BAF-4847-87CB-3148FC897223}" type="presOf" srcId="{C6114CAF-FD9D-4FE9-99D9-4134DAAA136C}" destId="{31106054-CEBB-44F0-83CA-0D0966F4E609}" srcOrd="0" destOrd="0" presId="urn:microsoft.com/office/officeart/2018/2/layout/IconVerticalSolidList"/>
    <dgm:cxn modelId="{C60C0866-E4C5-4341-8DB3-1E69421E9620}" type="presParOf" srcId="{F02D3C7A-7CD5-4916-80D5-10966092F4B8}" destId="{A218F07F-5F81-4CFD-A796-7E1E2519FAA1}" srcOrd="0" destOrd="0" presId="urn:microsoft.com/office/officeart/2018/2/layout/IconVerticalSolidList"/>
    <dgm:cxn modelId="{E06DB61D-46C2-45AA-876F-D68DE67488CE}" type="presParOf" srcId="{A218F07F-5F81-4CFD-A796-7E1E2519FAA1}" destId="{A74DBAC6-85BA-4637-A06F-1B56A23D077F}" srcOrd="0" destOrd="0" presId="urn:microsoft.com/office/officeart/2018/2/layout/IconVerticalSolidList"/>
    <dgm:cxn modelId="{3B0A9375-0D86-4059-B866-8779F8008CF2}" type="presParOf" srcId="{A218F07F-5F81-4CFD-A796-7E1E2519FAA1}" destId="{5D397D0C-4811-4223-A172-7E8AC0560DB3}" srcOrd="1" destOrd="0" presId="urn:microsoft.com/office/officeart/2018/2/layout/IconVerticalSolidList"/>
    <dgm:cxn modelId="{C541DA2E-E1A3-4496-A3A5-7E5422271762}" type="presParOf" srcId="{A218F07F-5F81-4CFD-A796-7E1E2519FAA1}" destId="{E56E68E3-7BC3-4DC2-89E4-A665050163FF}" srcOrd="2" destOrd="0" presId="urn:microsoft.com/office/officeart/2018/2/layout/IconVerticalSolidList"/>
    <dgm:cxn modelId="{CABCB17B-44DC-445C-BC60-9B816664884B}" type="presParOf" srcId="{A218F07F-5F81-4CFD-A796-7E1E2519FAA1}" destId="{55DC6B68-9954-4C8D-BB88-2655761DB40C}" srcOrd="3" destOrd="0" presId="urn:microsoft.com/office/officeart/2018/2/layout/IconVerticalSolidList"/>
    <dgm:cxn modelId="{9D0F318D-65E5-419C-8FA4-A1A0337963FD}" type="presParOf" srcId="{F02D3C7A-7CD5-4916-80D5-10966092F4B8}" destId="{27FB219A-452E-477A-A889-C7E41268A977}" srcOrd="1" destOrd="0" presId="urn:microsoft.com/office/officeart/2018/2/layout/IconVerticalSolidList"/>
    <dgm:cxn modelId="{D2CDFAAA-E3D1-4525-ABA4-5E1A00F2B546}" type="presParOf" srcId="{F02D3C7A-7CD5-4916-80D5-10966092F4B8}" destId="{735754D0-125C-444C-9F53-650406481E04}" srcOrd="2" destOrd="0" presId="urn:microsoft.com/office/officeart/2018/2/layout/IconVerticalSolidList"/>
    <dgm:cxn modelId="{F508019D-B4EE-4B5A-A7FC-CA844250B572}" type="presParOf" srcId="{735754D0-125C-444C-9F53-650406481E04}" destId="{937A6F4E-5856-4235-A6B2-9308D5CAF221}" srcOrd="0" destOrd="0" presId="urn:microsoft.com/office/officeart/2018/2/layout/IconVerticalSolidList"/>
    <dgm:cxn modelId="{D992013B-3945-4992-A6C2-3E40B63DAF64}" type="presParOf" srcId="{735754D0-125C-444C-9F53-650406481E04}" destId="{1132DD5E-EF05-4B25-B189-5EFAE984EC55}" srcOrd="1" destOrd="0" presId="urn:microsoft.com/office/officeart/2018/2/layout/IconVerticalSolidList"/>
    <dgm:cxn modelId="{651A0CAC-157C-44E8-B169-FE88F0370A59}" type="presParOf" srcId="{735754D0-125C-444C-9F53-650406481E04}" destId="{8E74A950-153F-4901-B044-12D22ACA4CBE}" srcOrd="2" destOrd="0" presId="urn:microsoft.com/office/officeart/2018/2/layout/IconVerticalSolidList"/>
    <dgm:cxn modelId="{0BF6DD65-DA06-4D32-920B-68CE2B7D5BD5}" type="presParOf" srcId="{735754D0-125C-444C-9F53-650406481E04}" destId="{31106054-CEBB-44F0-83CA-0D0966F4E609}" srcOrd="3" destOrd="0" presId="urn:microsoft.com/office/officeart/2018/2/layout/IconVerticalSolidList"/>
    <dgm:cxn modelId="{A50B9304-42CE-41A2-B44F-8B15B08256F0}" type="presParOf" srcId="{F02D3C7A-7CD5-4916-80D5-10966092F4B8}" destId="{FAD434E7-56D0-4F15-B425-71FE33864E17}" srcOrd="3" destOrd="0" presId="urn:microsoft.com/office/officeart/2018/2/layout/IconVerticalSolidList"/>
    <dgm:cxn modelId="{049CA0C1-23DC-4EA1-8F5F-82A651B0B895}" type="presParOf" srcId="{F02D3C7A-7CD5-4916-80D5-10966092F4B8}" destId="{25994AE7-2A34-4F3B-84DB-CE97E3EA3E6D}" srcOrd="4" destOrd="0" presId="urn:microsoft.com/office/officeart/2018/2/layout/IconVerticalSolidList"/>
    <dgm:cxn modelId="{9B7D408E-AF11-444B-A846-DFD8FF37282B}" type="presParOf" srcId="{25994AE7-2A34-4F3B-84DB-CE97E3EA3E6D}" destId="{79929B2F-58B2-4B0D-A8DB-B6C0F4DC7D2D}" srcOrd="0" destOrd="0" presId="urn:microsoft.com/office/officeart/2018/2/layout/IconVerticalSolidList"/>
    <dgm:cxn modelId="{10F2C9C4-6775-45B5-A889-C53A4BE470DD}" type="presParOf" srcId="{25994AE7-2A34-4F3B-84DB-CE97E3EA3E6D}" destId="{C80D6D29-DA49-4E4B-B074-43E688D82800}" srcOrd="1" destOrd="0" presId="urn:microsoft.com/office/officeart/2018/2/layout/IconVerticalSolidList"/>
    <dgm:cxn modelId="{D1220565-C51D-4BB0-81E8-9DC2AE3BA6B3}" type="presParOf" srcId="{25994AE7-2A34-4F3B-84DB-CE97E3EA3E6D}" destId="{B4B98EF0-98F3-4E2E-8B48-BD7F203EADC3}" srcOrd="2" destOrd="0" presId="urn:microsoft.com/office/officeart/2018/2/layout/IconVerticalSolidList"/>
    <dgm:cxn modelId="{D3262A29-FBC7-4FF7-AB16-6BC8E105FF56}" type="presParOf" srcId="{25994AE7-2A34-4F3B-84DB-CE97E3EA3E6D}" destId="{502D112B-E5B0-4F78-BAE9-046D4CD171D9}" srcOrd="3" destOrd="0" presId="urn:microsoft.com/office/officeart/2018/2/layout/IconVerticalSolidList"/>
    <dgm:cxn modelId="{1D9937E4-560B-4F0C-941C-6AD3D04AEFA7}" type="presParOf" srcId="{F02D3C7A-7CD5-4916-80D5-10966092F4B8}" destId="{9E05EE2E-29F2-4994-806A-424657712128}" srcOrd="5" destOrd="0" presId="urn:microsoft.com/office/officeart/2018/2/layout/IconVerticalSolidList"/>
    <dgm:cxn modelId="{486D35E6-5C2E-4530-8AC9-ABE49EEC63B4}" type="presParOf" srcId="{F02D3C7A-7CD5-4916-80D5-10966092F4B8}" destId="{9DF5091B-CD19-42FD-B657-C77559B30BB5}" srcOrd="6" destOrd="0" presId="urn:microsoft.com/office/officeart/2018/2/layout/IconVerticalSolidList"/>
    <dgm:cxn modelId="{ED97E248-8EA3-4C97-8F4A-B19C35217B2C}" type="presParOf" srcId="{9DF5091B-CD19-42FD-B657-C77559B30BB5}" destId="{7AAB3829-E398-4A67-973A-A83E6095E9CE}" srcOrd="0" destOrd="0" presId="urn:microsoft.com/office/officeart/2018/2/layout/IconVerticalSolidList"/>
    <dgm:cxn modelId="{EEEE640A-D9D4-4FC4-95F1-DBC1128C1F77}" type="presParOf" srcId="{9DF5091B-CD19-42FD-B657-C77559B30BB5}" destId="{F3358371-A003-4CAD-8F5E-195DBF35CBFC}" srcOrd="1" destOrd="0" presId="urn:microsoft.com/office/officeart/2018/2/layout/IconVerticalSolidList"/>
    <dgm:cxn modelId="{E5CA235E-DEE0-4BA8-BF26-5E9CED6BB79F}" type="presParOf" srcId="{9DF5091B-CD19-42FD-B657-C77559B30BB5}" destId="{A592DDF8-827E-4BB2-9E30-DB8C69F56ACA}" srcOrd="2" destOrd="0" presId="urn:microsoft.com/office/officeart/2018/2/layout/IconVerticalSolidList"/>
    <dgm:cxn modelId="{2062E818-0A3F-47A9-899F-6E026AE198FC}" type="presParOf" srcId="{9DF5091B-CD19-42FD-B657-C77559B30BB5}" destId="{3CF6F90D-C8E0-4142-B180-8C04F01A1DF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4DBAC6-85BA-4637-A06F-1B56A23D077F}">
      <dsp:nvSpPr>
        <dsp:cNvPr id="0" name=""/>
        <dsp:cNvSpPr/>
      </dsp:nvSpPr>
      <dsp:spPr>
        <a:xfrm>
          <a:off x="0" y="2288"/>
          <a:ext cx="4773168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397D0C-4811-4223-A172-7E8AC0560DB3}">
      <dsp:nvSpPr>
        <dsp:cNvPr id="0" name=""/>
        <dsp:cNvSpPr/>
      </dsp:nvSpPr>
      <dsp:spPr>
        <a:xfrm>
          <a:off x="350852" y="263253"/>
          <a:ext cx="637913" cy="6379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DC6B68-9954-4C8D-BB88-2655761DB40C}">
      <dsp:nvSpPr>
        <dsp:cNvPr id="0" name=""/>
        <dsp:cNvSpPr/>
      </dsp:nvSpPr>
      <dsp:spPr>
        <a:xfrm>
          <a:off x="1339618" y="2288"/>
          <a:ext cx="3433549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Components:</a:t>
          </a:r>
        </a:p>
      </dsp:txBody>
      <dsp:txXfrm>
        <a:off x="1339618" y="2288"/>
        <a:ext cx="3433549" cy="1159843"/>
      </dsp:txXfrm>
    </dsp:sp>
    <dsp:sp modelId="{937A6F4E-5856-4235-A6B2-9308D5CAF221}">
      <dsp:nvSpPr>
        <dsp:cNvPr id="0" name=""/>
        <dsp:cNvSpPr/>
      </dsp:nvSpPr>
      <dsp:spPr>
        <a:xfrm>
          <a:off x="0" y="1452092"/>
          <a:ext cx="4773168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2DD5E-EF05-4B25-B189-5EFAE984EC55}">
      <dsp:nvSpPr>
        <dsp:cNvPr id="0" name=""/>
        <dsp:cNvSpPr/>
      </dsp:nvSpPr>
      <dsp:spPr>
        <a:xfrm>
          <a:off x="350852" y="1713057"/>
          <a:ext cx="637913" cy="6379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106054-CEBB-44F0-83CA-0D0966F4E609}">
      <dsp:nvSpPr>
        <dsp:cNvPr id="0" name=""/>
        <dsp:cNvSpPr/>
      </dsp:nvSpPr>
      <dsp:spPr>
        <a:xfrm>
          <a:off x="1339618" y="1452092"/>
          <a:ext cx="3433549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1. Transformer-based Feature Extraction (TFE)</a:t>
          </a:r>
        </a:p>
      </dsp:txBody>
      <dsp:txXfrm>
        <a:off x="1339618" y="1452092"/>
        <a:ext cx="3433549" cy="1159843"/>
      </dsp:txXfrm>
    </dsp:sp>
    <dsp:sp modelId="{79929B2F-58B2-4B0D-A8DB-B6C0F4DC7D2D}">
      <dsp:nvSpPr>
        <dsp:cNvPr id="0" name=""/>
        <dsp:cNvSpPr/>
      </dsp:nvSpPr>
      <dsp:spPr>
        <a:xfrm>
          <a:off x="0" y="2901896"/>
          <a:ext cx="4773168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0D6D29-DA49-4E4B-B074-43E688D82800}">
      <dsp:nvSpPr>
        <dsp:cNvPr id="0" name=""/>
        <dsp:cNvSpPr/>
      </dsp:nvSpPr>
      <dsp:spPr>
        <a:xfrm>
          <a:off x="350852" y="3162861"/>
          <a:ext cx="637913" cy="6379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2D112B-E5B0-4F78-BAE9-046D4CD171D9}">
      <dsp:nvSpPr>
        <dsp:cNvPr id="0" name=""/>
        <dsp:cNvSpPr/>
      </dsp:nvSpPr>
      <dsp:spPr>
        <a:xfrm>
          <a:off x="1339618" y="2901896"/>
          <a:ext cx="3433549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2. Multi-resolution Iterative Refinement (RIR)</a:t>
          </a:r>
        </a:p>
      </dsp:txBody>
      <dsp:txXfrm>
        <a:off x="1339618" y="2901896"/>
        <a:ext cx="3433549" cy="1159843"/>
      </dsp:txXfrm>
    </dsp:sp>
    <dsp:sp modelId="{7AAB3829-E398-4A67-973A-A83E6095E9CE}">
      <dsp:nvSpPr>
        <dsp:cNvPr id="0" name=""/>
        <dsp:cNvSpPr/>
      </dsp:nvSpPr>
      <dsp:spPr>
        <a:xfrm>
          <a:off x="0" y="4351700"/>
          <a:ext cx="4773168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58371-A003-4CAD-8F5E-195DBF35CBFC}">
      <dsp:nvSpPr>
        <dsp:cNvPr id="0" name=""/>
        <dsp:cNvSpPr/>
      </dsp:nvSpPr>
      <dsp:spPr>
        <a:xfrm>
          <a:off x="350852" y="4612665"/>
          <a:ext cx="637913" cy="6379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F6F90D-C8E0-4142-B180-8C04F01A1DF9}">
      <dsp:nvSpPr>
        <dsp:cNvPr id="0" name=""/>
        <dsp:cNvSpPr/>
      </dsp:nvSpPr>
      <dsp:spPr>
        <a:xfrm>
          <a:off x="1339618" y="4351700"/>
          <a:ext cx="3433549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3. Iteration Feature Feedback (IFF)</a:t>
          </a:r>
        </a:p>
      </dsp:txBody>
      <dsp:txXfrm>
        <a:off x="1339618" y="4351700"/>
        <a:ext cx="3433549" cy="11598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45:00.42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 0,'0'7893'0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52:04.34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0,'28'7238'0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52:10.06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4977 0 0,'-4976'0'0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52:19.20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7074 0,'0'-7074'0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3:28:01.220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14 0,'2950'-14'0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3:28:05.535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6 0,'791'0'0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3:28:20.730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7 0,'749'0'0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3:28:29.211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15 0,'846'-14'0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3:28:36.924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 0,'818'0'0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3:48:25.957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25 0,'1229'0'0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3:48:33.643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0,'1440'0'0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45:17.77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49 0,'3745'0'0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45:27.75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24 7949 0,'0'-7948'0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46:03.27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3825 8 0,'-3825'0'0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48:41.69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 0,'29'7618'0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49:14.73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0,'6391'56'0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49:29.96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0,'0'7566'0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49:44.71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41 0,'6311'0'0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9T12:51:46.11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0,'5081'0'0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60.png>
</file>

<file path=ppt/media/image17.svg>
</file>

<file path=ppt/media/image170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4F6F452-1DEB-45D0-873B-0B1BC1346429}" type="datetimeFigureOut">
              <a:rPr lang="he-IL" smtClean="0"/>
              <a:t>כ"ז/סיון/תשפ"ה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D9148441-2630-49AF-82A7-DDE9442FEBA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81871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מחקר זה מציג את </a:t>
            </a:r>
            <a:r>
              <a:rPr lang="en-US" b="1" dirty="0"/>
              <a:t>HitNet</a:t>
            </a:r>
            <a:r>
              <a:rPr lang="en-US" dirty="0"/>
              <a:t> – </a:t>
            </a:r>
            <a:r>
              <a:rPr lang="he-IL" dirty="0"/>
              <a:t> רשת בינה מלאכותית חדשנית שמטרתה לזהות אובייקטים מוסווים שמתחבאים ברקע מורכב. המערכת משתמשת בשילוב של טכניקת </a:t>
            </a:r>
            <a:r>
              <a:rPr lang="he-IL" i="0" dirty="0" err="1"/>
              <a:t>טרנספורמרים</a:t>
            </a:r>
            <a:r>
              <a:rPr lang="he-IL" i="0" dirty="0"/>
              <a:t> (</a:t>
            </a:r>
            <a:r>
              <a:rPr lang="he-IL" dirty="0"/>
              <a:t>סוג של ארכיטקטורה ברשתות נוירונים שנוצרה במקור עבור עיבוד שפה טבעית, אבל כיום משמשת גם לעיבוד תמונה</a:t>
            </a:r>
            <a:r>
              <a:rPr lang="he-IL" i="0" dirty="0"/>
              <a:t>)</a:t>
            </a:r>
            <a:r>
              <a:rPr lang="he-IL" dirty="0"/>
              <a:t> לחילוץ תכונות מהתמונה, יחד עם תהליך חוזר של שיפור התמונה ברזולוציות שונות. הודות לשיטה זו, </a:t>
            </a:r>
            <a:r>
              <a:rPr lang="en-US" dirty="0"/>
              <a:t> HitNet </a:t>
            </a:r>
            <a:r>
              <a:rPr lang="he-IL" dirty="0"/>
              <a:t>מצליחה להגיע לביצועים מתקדמים במיוחד בזיהוי אובייקטים מוסווים במספר מערכי נתונים מאתגרים.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272348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הארכיטקטורה של</a:t>
            </a:r>
            <a:r>
              <a:rPr lang="en-US" dirty="0"/>
              <a:t>HitNet </a:t>
            </a:r>
            <a:r>
              <a:rPr lang="he-IL" dirty="0"/>
              <a:t> מבוססת על רשת נוירונים עמוקה שמשתמשת במודל</a:t>
            </a:r>
            <a:r>
              <a:rPr lang="en-US" dirty="0"/>
              <a:t>PVT * </a:t>
            </a:r>
            <a:r>
              <a:rPr lang="he-IL" dirty="0"/>
              <a:t> לחילוץ תכונות מהתמונה.</a:t>
            </a:r>
            <a:br>
              <a:rPr lang="he-IL" dirty="0"/>
            </a:br>
            <a:r>
              <a:rPr lang="he-IL" dirty="0"/>
              <a:t>היא עובדת ברזולוציות שונות ומעבירה מידע חזור (</a:t>
            </a:r>
            <a:r>
              <a:rPr lang="en-US" dirty="0"/>
              <a:t>feedback</a:t>
            </a:r>
            <a:r>
              <a:rPr lang="he-IL" dirty="0"/>
              <a:t>) מהשלבים הגבוהים לנמוכים כדי לחדד פרטים עדינים כמו קצוות ומבנים.</a:t>
            </a:r>
            <a:br>
              <a:rPr lang="he-IL" dirty="0"/>
            </a:br>
            <a:r>
              <a:rPr lang="he-IL" dirty="0"/>
              <a:t>כך המודל מצליח לזהות אובייקטים מוסווים בדיוק גבוה.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01762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המודל מאומן על תמונות מסומנות שבהן יש המידע האמיתי והמדויק שמשמש כבסיס להשוואה.</a:t>
            </a:r>
            <a:br>
              <a:rPr lang="he-IL" dirty="0"/>
            </a:br>
            <a:r>
              <a:rPr lang="he-IL" dirty="0"/>
              <a:t>פונקציית הפסד מודדת כמה התחזית של המודל שונה מהתשובה הנכונה, והמודל משתפר על ידי צמצום הטעות הזו בתהליך למידה חוזר.</a:t>
            </a:r>
            <a:br>
              <a:rPr lang="he-IL" dirty="0"/>
            </a:br>
            <a:r>
              <a:rPr lang="he-IL" dirty="0"/>
              <a:t>במודל הזה, כל שלב חיזוי נבדק ומקבל פידבק, כך שתהליך הלמידה נעשה מדויק ומעמיק יותר בכל איטרציה.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494283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ארכיטקטורת המודל בכלליות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28324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שלב חילוץ התכונות במודל מבוסס על טרנספורמר מסוג </a:t>
            </a:r>
            <a:r>
              <a:rPr lang="en-US" dirty="0"/>
              <a:t>PVT</a:t>
            </a:r>
            <a:endParaRPr lang="he-IL" dirty="0"/>
          </a:p>
          <a:p>
            <a:r>
              <a:rPr lang="en-US" dirty="0"/>
              <a:t>PVT</a:t>
            </a:r>
            <a:r>
              <a:rPr lang="he-IL" dirty="0"/>
              <a:t> הוא מודל מחשב שמזהה מה יש בתמונה הוא מסתכל על התמונה בכמה רמות של פירוט הוא בנוי בצורה חכמה כך שהוא עובד מהר וחוסך בזיכרון, ומתאים במיוחד לתמונות ברזולוציה גבוהה</a:t>
            </a:r>
          </a:p>
          <a:p>
            <a:r>
              <a:rPr lang="he-IL" dirty="0"/>
              <a:t>‏הוא כולל מנגנון שמפחית את כמות המידע שמעובד בכל פעם ותהליך הדרגתי שמקטין את גודל הנתונים תוך שמירה על מידע חשוב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875140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‏שלב זה כולל העברת פידבק בין שכבות ברזולוציה גבוהה</a:t>
            </a:r>
            <a:br>
              <a:rPr lang="en-US" dirty="0"/>
            </a:br>
            <a:r>
              <a:rPr lang="en-US" dirty="0"/>
              <a:t>‏</a:t>
            </a:r>
            <a:r>
              <a:rPr lang="he-IL" dirty="0"/>
              <a:t>המטרה היא לשפר את התכונות ברזולוציה הנמוכה בעזרת המידע המדויק יותר מהשכבות הגבוהות, ובכך לחדד את גבולות האובייקט ולזהות אותו בצורה מדויקת יותר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316484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בשלב זה המודל מקבל משוב בכל איטרציה בנפרד.</a:t>
            </a:r>
            <a:br>
              <a:rPr lang="he-IL" dirty="0"/>
            </a:br>
            <a:r>
              <a:rPr lang="he-IL" dirty="0"/>
              <a:t>‏המשוב מחושב עם משקל לפי עומק האיטרציה כלומר, איטרציות מאוחרות משפיעות יותר.</a:t>
            </a:r>
            <a:br>
              <a:rPr lang="he-IL" dirty="0"/>
            </a:br>
            <a:r>
              <a:rPr lang="he-IL" dirty="0"/>
              <a:t>‏גישה זו משפרת את הדיוק בלמידה ושומרת על מבנה התמונה ברזולוציה גבוהה לאורך כל התהליך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778501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בכל איטרציה המודל חוזה ומשווה לתמונה האמיתית</a:t>
            </a:r>
            <a:r>
              <a:rPr lang="en-US" dirty="0"/>
              <a:t>.</a:t>
            </a:r>
            <a:endParaRPr lang="he-IL" dirty="0"/>
          </a:p>
          <a:p>
            <a:r>
              <a:rPr lang="he-IL" dirty="0"/>
              <a:t>הטעות מחושבת עם עדיפות </a:t>
            </a:r>
            <a:r>
              <a:rPr lang="he-IL" dirty="0" err="1"/>
              <a:t>לאיטרציות</a:t>
            </a:r>
            <a:r>
              <a:rPr lang="he-IL" dirty="0"/>
              <a:t> המאוחרות שהן מדויקות יותר.</a:t>
            </a:r>
            <a:br>
              <a:rPr lang="he-IL" dirty="0"/>
            </a:br>
            <a:r>
              <a:rPr lang="he-IL" dirty="0"/>
              <a:t>המודל מאומן עם </a:t>
            </a:r>
            <a:r>
              <a:rPr lang="he-IL" dirty="0" err="1"/>
              <a:t>אופטימייזר</a:t>
            </a:r>
            <a:r>
              <a:rPr lang="he-IL" dirty="0"/>
              <a:t> </a:t>
            </a:r>
            <a:r>
              <a:rPr lang="en-US" dirty="0"/>
              <a:t> </a:t>
            </a:r>
            <a:r>
              <a:rPr lang="en-US" dirty="0" err="1"/>
              <a:t>AdamW</a:t>
            </a:r>
            <a:endParaRPr lang="he-IL" dirty="0"/>
          </a:p>
          <a:p>
            <a:r>
              <a:rPr lang="he-IL" dirty="0"/>
              <a:t>קצב למידה של ‎</a:t>
            </a:r>
            <a:r>
              <a:rPr lang="en-US" dirty="0"/>
              <a:t>1e-4</a:t>
            </a:r>
            <a:r>
              <a:rPr lang="he-IL" dirty="0"/>
              <a:t> </a:t>
            </a:r>
          </a:p>
          <a:p>
            <a:r>
              <a:rPr lang="he-IL" dirty="0"/>
              <a:t>גודל מקבץ 16</a:t>
            </a:r>
          </a:p>
          <a:p>
            <a:r>
              <a:rPr lang="he-IL" dirty="0"/>
              <a:t>4 איטרציות פנימיות</a:t>
            </a:r>
          </a:p>
          <a:p>
            <a:r>
              <a:rPr lang="he-IL" dirty="0"/>
              <a:t>ו-100 </a:t>
            </a:r>
            <a:r>
              <a:rPr lang="he-IL" dirty="0" err="1"/>
              <a:t>אפוקים</a:t>
            </a:r>
            <a:r>
              <a:rPr lang="he-IL" dirty="0"/>
              <a:t> (סבבי אימון על כל הדאטה).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055334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 </a:t>
            </a:r>
            <a:r>
              <a:rPr lang="en-US" b="1" dirty="0" err="1"/>
              <a:t>Fw</a:t>
            </a:r>
            <a:r>
              <a:rPr lang="el-GR" b="1" dirty="0"/>
              <a:t>β</a:t>
            </a:r>
            <a:r>
              <a:rPr lang="el-GR" dirty="0"/>
              <a:t> </a:t>
            </a:r>
            <a:r>
              <a:rPr lang="he-IL" dirty="0"/>
              <a:t>מודד את הדיוק והכיסוי של התחזית עם דגש על אזורים חשובים בתמונה.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 MAE</a:t>
            </a:r>
            <a:r>
              <a:rPr lang="en-US" dirty="0"/>
              <a:t> </a:t>
            </a:r>
            <a:r>
              <a:rPr lang="he-IL" dirty="0"/>
              <a:t>בודק כמה התחזית טעתה בפועל מספרית – בפיקסלים.</a:t>
            </a:r>
            <a:br>
              <a:rPr lang="he-IL" dirty="0"/>
            </a:br>
            <a:r>
              <a:rPr lang="he-IL" dirty="0"/>
              <a:t>‏</a:t>
            </a:r>
            <a:r>
              <a:rPr lang="en-US" b="1" dirty="0"/>
              <a:t>S</a:t>
            </a:r>
            <a:r>
              <a:rPr lang="el-GR" b="1" dirty="0"/>
              <a:t>α</a:t>
            </a:r>
            <a:r>
              <a:rPr lang="el-GR" dirty="0"/>
              <a:t> </a:t>
            </a:r>
            <a:r>
              <a:rPr lang="he-IL" dirty="0"/>
              <a:t> בודק עד כמה המבנה הכללי של האובייקט בתחזית דומה למבנה האמיתי.</a:t>
            </a:r>
          </a:p>
          <a:p>
            <a:pPr>
              <a:buNone/>
            </a:pPr>
            <a:r>
              <a:rPr lang="en-US" b="1" dirty="0"/>
              <a:t>E</a:t>
            </a:r>
            <a:r>
              <a:rPr lang="el-GR" b="1" dirty="0"/>
              <a:t>φ</a:t>
            </a:r>
            <a:r>
              <a:rPr lang="el-GR" dirty="0"/>
              <a:t> </a:t>
            </a:r>
            <a:r>
              <a:rPr lang="he-IL" dirty="0"/>
              <a:t> בודק עד כמה התחזית מדויקת גם מבחינת צורה וגם מיקום.</a:t>
            </a:r>
          </a:p>
          <a:p>
            <a:br>
              <a:rPr lang="he-IL" dirty="0"/>
            </a:br>
            <a:r>
              <a:rPr lang="en-US" b="1" dirty="0" err="1"/>
              <a:t>Fw</a:t>
            </a:r>
            <a:r>
              <a:rPr lang="el-GR" b="1" dirty="0"/>
              <a:t>β</a:t>
            </a:r>
            <a:r>
              <a:rPr lang="he-IL" dirty="0"/>
              <a:t> ו- </a:t>
            </a:r>
            <a:r>
              <a:rPr lang="en-US" b="1" dirty="0"/>
              <a:t>S</a:t>
            </a:r>
            <a:r>
              <a:rPr lang="el-GR" b="1" dirty="0"/>
              <a:t>α</a:t>
            </a:r>
            <a:r>
              <a:rPr lang="he-IL" dirty="0"/>
              <a:t> יחד עוזרים להבין אם המודל זיהה את האובייקט בצורה נכונה ומדויקת.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460543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מתעלה על פני 29 מודלים מתקדמים בתחום + הדגמה מספרית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060258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ראיות ויזואליות המשוות בין מוד </a:t>
            </a:r>
            <a:r>
              <a:rPr lang="en-US" dirty="0"/>
              <a:t>HitNet</a:t>
            </a:r>
            <a:r>
              <a:rPr lang="he-IL" dirty="0"/>
              <a:t> למודלים אחרים בתחום</a:t>
            </a:r>
            <a:br>
              <a:rPr lang="en-US" dirty="0"/>
            </a:br>
            <a:r>
              <a:rPr lang="he-IL" dirty="0"/>
              <a:t>במודל שלנו: קצוות ברורים, הפרדה ברורה, יעיל על אובייקטים מורכבים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20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65400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זיהוי אובייקטים מוסווים</a:t>
            </a:r>
            <a:r>
              <a:rPr lang="en-US" dirty="0"/>
              <a:t> COD </a:t>
            </a:r>
            <a:r>
              <a:rPr lang="he-IL" dirty="0"/>
              <a:t>הוא תחום שמטרתו לזהות אובייקטים שמתחברים ומתמזגים עם הרקע שלהם, כך שקשה להבחין בהם. התחום שואב השראה מתופעות טבעיות של הסוואה בעולם החי.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455610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שיפורים שהמודל צריך:</a:t>
            </a:r>
            <a:br>
              <a:rPr lang="en-US" dirty="0"/>
            </a:br>
            <a:r>
              <a:rPr lang="he-IL" dirty="0"/>
              <a:t>חיזוק היכולת של המודל לזהות אובייקטים שמוסתרים חלקית ולא רק בצורה מלאה (כי הגבולות שלהם לא ברורים והמודל עלול לפרש את החלק הגלוי כאובייקט עצמאי או להתבלבל מהשילוב)</a:t>
            </a:r>
          </a:p>
          <a:p>
            <a:r>
              <a:rPr lang="he-IL" dirty="0"/>
              <a:t>שיפור מהירות ויעילות המודל כך שיתאים גם לזיהוי בזמן אמת או להפעלה על מכשירים פשוטים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23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659839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HitNet </a:t>
            </a:r>
            <a:r>
              <a:rPr lang="he-IL" dirty="0"/>
              <a:t> משתמש בשילוב חכם של רזולוציה גבוהה וטכנולוגיית </a:t>
            </a:r>
            <a:r>
              <a:rPr lang="he-IL" dirty="0" err="1"/>
              <a:t>טרנספורמרים</a:t>
            </a:r>
            <a:r>
              <a:rPr lang="he-IL" dirty="0"/>
              <a:t> כדי לזהות בצורה מדויקת אובייקטים שמוסווים ברקע, גם כשזה ממש קשה.</a:t>
            </a:r>
            <a:br>
              <a:rPr lang="he-IL" dirty="0"/>
            </a:br>
            <a:r>
              <a:rPr lang="he-IL" dirty="0"/>
              <a:t>‏הוא הצליח לעקוף 29 מודלים אחרים שנחשבים מהטובים בתחום.</a:t>
            </a:r>
            <a:br>
              <a:rPr lang="he-IL" dirty="0"/>
            </a:br>
            <a:r>
              <a:rPr lang="he-IL" dirty="0"/>
              <a:t>‏בנוסף, הוא יודע להרחיב את כמות התמונות לאימון על ידי הפיכת תמונות רגילות לתמונות עם הסוואה – מה שעוזר לו ללמוד טוב יותר.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24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34361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זיהוי אובייקטים מוסווים הוא משימה מאתגרת כיוון שהאובייקטים משתלבים ברקע שלהם ויש ניגודיות נמוכה ביניהם לבין הסביבה. בנוסף, </a:t>
            </a:r>
            <a:r>
              <a:rPr lang="he-IL" dirty="0">
                <a:solidFill>
                  <a:srgbClr val="FF0000"/>
                </a:solidFill>
                <a:highlight>
                  <a:srgbClr val="FFFF00"/>
                </a:highlight>
              </a:rPr>
              <a:t>בתהליכי עיבוד </a:t>
            </a:r>
            <a:r>
              <a:rPr lang="he-IL" dirty="0">
                <a:solidFill>
                  <a:srgbClr val="FF0000"/>
                </a:solidFill>
              </a:rPr>
              <a:t>תמונה כמו הקטנת רזולוציה, הולכים לאיבוד פרטים עדינים שחשובים לגילוי מדויק.</a:t>
            </a:r>
            <a:r>
              <a:rPr lang="he-IL" dirty="0"/>
              <a:t> התחום הזה חשוב במיוחד במצבים כמו מעקב אחר חיות בר, זיהוי רפואי של גידולים ופוליפים, ובפעולות חיפוש והצלה שבהן חשוב לאתר אובייקטים מוסתרים בסביבה מורכבת.</a:t>
            </a:r>
          </a:p>
          <a:p>
            <a:endParaRPr lang="he-IL" dirty="0">
              <a:solidFill>
                <a:schemeClr val="bg2">
                  <a:lumMod val="5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47203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sz="1600" dirty="0"/>
              <a:t>שיטות קודמות לזיהוי אובייקטים מוסווים השתמשו ברשתות נוירונים מסוג</a:t>
            </a:r>
            <a:r>
              <a:rPr lang="en-US" sz="1600" dirty="0"/>
              <a:t> CNN </a:t>
            </a:r>
            <a:r>
              <a:rPr lang="he-IL" sz="1600" dirty="0"/>
              <a:t>על תמונות שעברו הקטנה (</a:t>
            </a:r>
            <a:r>
              <a:rPr lang="en-US" sz="1600" dirty="0" err="1"/>
              <a:t>downsampling</a:t>
            </a:r>
            <a:r>
              <a:rPr lang="he-IL" sz="1600" dirty="0"/>
              <a:t>) מה שהוביל לתוצאות פחות מדויקות.</a:t>
            </a:r>
          </a:p>
          <a:p>
            <a:r>
              <a:rPr lang="he-IL" sz="1600" dirty="0"/>
              <a:t>בשיטות אלו נוצרו קצוות מטושטשים וחלק מהאובייקטים לא זוהו בצורה מלאה. המודל</a:t>
            </a:r>
            <a:r>
              <a:rPr lang="en-US" sz="1600" dirty="0"/>
              <a:t> HitNet </a:t>
            </a:r>
            <a:r>
              <a:rPr lang="he-IL" sz="1600" dirty="0"/>
              <a:t>פותר את הבעיות האלה בעזרת תהליך חזרתי של עיבוד ושיפור התמונה ברזולוציה גבוהה.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2935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הפרויקט כולל גם תהליך שממיר תמונות בולטות (שקל להבחין בהן) לתמונות מוסוות שקשה לזהות. לשם כך, הוא משתמש ב</a:t>
            </a:r>
            <a:r>
              <a:rPr lang="en-US" dirty="0"/>
              <a:t>CycleGAN – </a:t>
            </a:r>
            <a:r>
              <a:rPr lang="he-IL" dirty="0"/>
              <a:t> שיטת למידת מכונה שמאפשרת להמיר סגנון של תמונה לסגנון אחר. כך ניתן לייצר באופן מלאכותי תמונות נוספות לאימון, מה שמשפר את הביצועים של המודל והופך אותו לעמיד וחכם יותר.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7589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כחלק מתהליך הבדיקה של התמונות הסינתטיות שנוצרות ב</a:t>
            </a:r>
            <a:r>
              <a:rPr lang="en-US" dirty="0"/>
              <a:t>CDL </a:t>
            </a:r>
            <a:r>
              <a:rPr lang="he-IL" dirty="0"/>
              <a:t> נמדד ערך שנקרא</a:t>
            </a:r>
            <a:r>
              <a:rPr lang="en-US" i="1" dirty="0"/>
              <a:t>Contrastive Index</a:t>
            </a:r>
            <a:r>
              <a:rPr lang="en-US" dirty="0"/>
              <a:t> </a:t>
            </a:r>
            <a:r>
              <a:rPr lang="he-IL" dirty="0"/>
              <a:t>שמראה עד כמה האובייקט בתמונה דומה לרקע שלו. ככל שהערך נמוך, ההסוואה טובה יותר. אם הערך גבוה, זה סימן שהתמונה לא נראית ריאליסטית ולא משתלבת טוב עם הרקע – ולכן תמונות כאלה סוננו והודחו מהמערכת.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3218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להציג את הנתונים, </a:t>
            </a:r>
            <a:br>
              <a:rPr lang="en-US" dirty="0"/>
            </a:br>
            <a:r>
              <a:rPr lang="en-US" dirty="0"/>
              <a:t>ground truth</a:t>
            </a:r>
            <a:r>
              <a:rPr lang="he-IL" dirty="0"/>
              <a:t> – לכל תמונה יש קובץ נלווה שמסמן בדיוק את מיקום וצורת האובייקט זו התשובה הנכונה שהמודל צריך ללמוד לשחזר.</a:t>
            </a:r>
          </a:p>
          <a:p>
            <a:r>
              <a:rPr lang="he-IL" b="0" dirty="0"/>
              <a:t>נוצר באופן ידני על ידי מומחים - אנשים שעוברים על כל תמונה ומסמנים באופן מדויק את גבולות האובייקט המוסווה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436457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בתהליך ההכנה למודל, כל התמונות מוקטנות לגודל אחיד של 704</a:t>
            </a:r>
            <a:r>
              <a:rPr lang="en-US" dirty="0"/>
              <a:t>x704 </a:t>
            </a:r>
            <a:r>
              <a:rPr lang="he-IL" dirty="0"/>
              <a:t>פיקסלים. לאחר מכן מתבצע שלב קדם-עיבוד שכולל </a:t>
            </a:r>
            <a:r>
              <a:rPr lang="he-IL" dirty="0" err="1"/>
              <a:t>נירמול</a:t>
            </a:r>
            <a:r>
              <a:rPr lang="he-IL" dirty="0"/>
              <a:t> ,(נועד לאחיד את ערכי הפיקסלים בין תמונות שונות, לשפר את יציבות ומהירות הלמידה של המודל, ולהקל עליו בעיבוד תמונות ברזולוציה גבוהה) </a:t>
            </a:r>
          </a:p>
          <a:p>
            <a:r>
              <a:rPr lang="he-IL" dirty="0"/>
              <a:t>חלוקה לסט אימון וסט בדיקה, וכן שימוש בהרחבת נתונים (</a:t>
            </a:r>
            <a:r>
              <a:rPr lang="en-US" dirty="0"/>
              <a:t>Data Augmentation</a:t>
            </a:r>
            <a:r>
              <a:rPr lang="he-IL" dirty="0"/>
              <a:t>) טכניקה שמציגה למודל גרסאות שונות של אותה תמונה (למשל סיבוב, שינוי צבע או חיתוך), כדי לשפר את היכולת שלו ללמוד ולהכליל במצבים מגוונים.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34066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בפרויקט זה בחנו כיצד עקרונות מרכזיים שלמדנו בקורס, כמו רשתות נוירונים ולמידה מונחית (</a:t>
            </a:r>
            <a:r>
              <a:rPr lang="en-US" dirty="0"/>
              <a:t>Supervised Learning</a:t>
            </a:r>
            <a:r>
              <a:rPr lang="he-IL" dirty="0"/>
              <a:t>) מיושמים במודל</a:t>
            </a:r>
            <a:r>
              <a:rPr lang="en-US" dirty="0"/>
              <a:t>HitNet </a:t>
            </a:r>
            <a:r>
              <a:rPr lang="he-IL" dirty="0"/>
              <a:t> לזיהוי אובייקטים מוסווים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48441-2630-49AF-82A7-DDE9442FEBAC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20362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8.png"/><Relationship Id="rId7" Type="http://schemas.openxmlformats.org/officeDocument/2006/relationships/image" Target="../media/image17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9.png"/><Relationship Id="rId5" Type="http://schemas.openxmlformats.org/officeDocument/2006/relationships/image" Target="../media/image160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18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.xml"/><Relationship Id="rId11" Type="http://schemas.openxmlformats.org/officeDocument/2006/relationships/image" Target="../media/image23.png"/><Relationship Id="rId5" Type="http://schemas.openxmlformats.org/officeDocument/2006/relationships/image" Target="../media/image20.png"/><Relationship Id="rId10" Type="http://schemas.openxmlformats.org/officeDocument/2006/relationships/customXml" Target="../ink/ink8.xml"/><Relationship Id="rId4" Type="http://schemas.openxmlformats.org/officeDocument/2006/relationships/customXml" Target="../ink/ink5.xml"/><Relationship Id="rId9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3" Type="http://schemas.openxmlformats.org/officeDocument/2006/relationships/image" Target="../media/image18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.xml"/><Relationship Id="rId11" Type="http://schemas.openxmlformats.org/officeDocument/2006/relationships/image" Target="../media/image27.png"/><Relationship Id="rId5" Type="http://schemas.openxmlformats.org/officeDocument/2006/relationships/image" Target="../media/image24.png"/><Relationship Id="rId10" Type="http://schemas.openxmlformats.org/officeDocument/2006/relationships/customXml" Target="../ink/ink12.xml"/><Relationship Id="rId4" Type="http://schemas.openxmlformats.org/officeDocument/2006/relationships/customXml" Target="../ink/ink9.xml"/><Relationship Id="rId9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1.png"/><Relationship Id="rId12" Type="http://schemas.openxmlformats.org/officeDocument/2006/relationships/customXml" Target="../ink/ink1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11" Type="http://schemas.openxmlformats.org/officeDocument/2006/relationships/image" Target="../media/image33.png"/><Relationship Id="rId5" Type="http://schemas.openxmlformats.org/officeDocument/2006/relationships/image" Target="../media/image30.png"/><Relationship Id="rId10" Type="http://schemas.openxmlformats.org/officeDocument/2006/relationships/customXml" Target="../ink/ink16.xml"/><Relationship Id="rId4" Type="http://schemas.openxmlformats.org/officeDocument/2006/relationships/customXml" Target="../ink/ink13.xml"/><Relationship Id="rId9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customXml" Target="../ink/ink19.xml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82" name="Rectangle 2181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4" name="Freeform: Shape 2183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468" y="3296652"/>
            <a:ext cx="9151584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905833"/>
            <a:ext cx="3161297" cy="239871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High-Resolution Iterative Feedback Network</a:t>
            </a:r>
          </a:p>
        </p:txBody>
      </p:sp>
      <p:pic>
        <p:nvPicPr>
          <p:cNvPr id="5" name="תמונה 4" descr="תמונה שמכילה צילום מסך, סרט רנטגן">
            <a:extLst>
              <a:ext uri="{FF2B5EF4-FFF2-40B4-BE49-F238E27FC236}">
                <a16:creationId xmlns:a16="http://schemas.microsoft.com/office/drawing/2014/main" id="{DCD40222-D507-FA47-4428-995512766B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988" b="4143"/>
          <a:stretch/>
        </p:blipFill>
        <p:spPr>
          <a:xfrm>
            <a:off x="361872" y="868680"/>
            <a:ext cx="8420256" cy="139638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3084" y="3884452"/>
            <a:ext cx="4292266" cy="23987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Presented by:</a:t>
            </a:r>
          </a:p>
          <a:p>
            <a:r>
              <a:rPr lang="en-US" sz="2400" dirty="0"/>
              <a:t>Yaniv </a:t>
            </a:r>
            <a:r>
              <a:rPr lang="en-US" sz="2400" dirty="0" err="1"/>
              <a:t>Shtein</a:t>
            </a:r>
            <a:r>
              <a:rPr lang="en-US" sz="2400" dirty="0"/>
              <a:t> 207656356</a:t>
            </a:r>
          </a:p>
          <a:p>
            <a:r>
              <a:rPr lang="en-US" sz="2400" dirty="0"/>
              <a:t>Eden Moshe 207730391</a:t>
            </a:r>
          </a:p>
          <a:p>
            <a:r>
              <a:rPr lang="en-US" sz="2400" dirty="0"/>
              <a:t>Iris Kanter 211566484</a:t>
            </a:r>
          </a:p>
          <a:p>
            <a:r>
              <a:rPr lang="en-US" sz="2400" dirty="0"/>
              <a:t>Bar </a:t>
            </a:r>
            <a:r>
              <a:rPr lang="en-US" sz="2400" dirty="0" err="1"/>
              <a:t>Elrom</a:t>
            </a:r>
            <a:r>
              <a:rPr lang="en-US" sz="2400" dirty="0"/>
              <a:t> 209121573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18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133778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E2A4BA7C-F4AA-A409-9E68-0E3A0D107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845250"/>
            <a:ext cx="3028950" cy="2949204"/>
          </a:xfrm>
        </p:spPr>
        <p:txBody>
          <a:bodyPr>
            <a:normAutofit/>
          </a:bodyPr>
          <a:lstStyle/>
          <a:p>
            <a:r>
              <a:rPr lang="en-US" dirty="0"/>
              <a:t>Linking Project to Course Topics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04D7E2F-2D5C-778D-15D4-CD95676D4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3778" y="2071155"/>
            <a:ext cx="5007936" cy="2715689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sz="2200" dirty="0"/>
              <a:t>In this project, we explored how core concepts from our course:</a:t>
            </a:r>
          </a:p>
          <a:p>
            <a:pPr>
              <a:buFontTx/>
              <a:buChar char="-"/>
            </a:pPr>
            <a:r>
              <a:rPr lang="en-US" sz="2200" dirty="0"/>
              <a:t>Neural Networks </a:t>
            </a:r>
          </a:p>
          <a:p>
            <a:pPr>
              <a:buFontTx/>
              <a:buChar char="-"/>
            </a:pPr>
            <a:r>
              <a:rPr lang="en-US" sz="2200" dirty="0"/>
              <a:t>Supervised Learning</a:t>
            </a:r>
          </a:p>
          <a:p>
            <a:pPr marL="0" indent="0">
              <a:buNone/>
            </a:pPr>
            <a:r>
              <a:rPr lang="en-US" sz="2200" dirty="0"/>
              <a:t>are used in the design of the HitNet model for camouflaged object detection</a:t>
            </a:r>
          </a:p>
          <a:p>
            <a:endParaRPr lang="he-IL" sz="1700" dirty="0"/>
          </a:p>
        </p:txBody>
      </p:sp>
    </p:spTree>
    <p:extLst>
      <p:ext uri="{BB962C8B-B14F-4D97-AF65-F5344CB8AC3E}">
        <p14:creationId xmlns:p14="http://schemas.microsoft.com/office/powerpoint/2010/main" val="4049539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9144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97352625-9EEB-BCC0-5353-963AAE46B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7" y="548640"/>
            <a:ext cx="7157553" cy="11887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Neural Network In Our Project</a:t>
            </a:r>
            <a:endParaRPr lang="he-IL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890A9AC-4E19-6A10-F27D-D55EFB8F0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2285997"/>
            <a:ext cx="8839200" cy="3684900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HitNet architecture is a deep neural network built on a deep learning model Pyramid Vision Transformer – PVT, used to extract features from input data.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It uses multiple layers to extract features from images at different resolutions.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Through its iterative feedback mechanism, high-resolution features are passed back to refine low-resolution representations just like in recurrent neural structures.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structure allows the network to focus on fine details like edges, contours, and object boundaries, which are critical for detecting camouflaged objects.</a:t>
            </a:r>
            <a:endParaRPr lang="he-IL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8439" y="5970896"/>
            <a:ext cx="7475562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91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F838156-64C4-597F-4E27-7B6D9EC4A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Supervised Learning In Our Project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7801B87-2E82-20C7-CDCB-1739CFCEF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14" y="2198362"/>
            <a:ext cx="8691718" cy="2597803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The model is trained on labeled datasets, where each image has a corresponding ground-truth segmentation mask (indicating the exact location of camouflaged objects).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 loss function measures how far the model’s prediction is from the ground truth.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The network learns to improve its predictions by minimizing this loss through backpropagation and gradient descent.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Iterative outputs are supervised at each step, making the learning process deeper and more refined.</a:t>
            </a:r>
            <a:endParaRPr lang="he-IL" sz="2000" dirty="0"/>
          </a:p>
        </p:txBody>
      </p:sp>
      <p:pic>
        <p:nvPicPr>
          <p:cNvPr id="5" name="תמונה 4" descr="תמונה שמכילה צילום מסך, כוכב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4B977843-CEAC-41D9-30C7-9E0DD24BF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969" y="4922002"/>
            <a:ext cx="4904062" cy="16306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828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Freeform: Shape 51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4" name="Freeform: Shape 53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>
            <a:normAutofit/>
          </a:bodyPr>
          <a:lstStyle/>
          <a:p>
            <a:r>
              <a:rPr lang="en-US" sz="3500" dirty="0"/>
              <a:t>Model Architecture Overview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1524594-8516-AAFE-1E9E-5F9E34E27A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5435132"/>
              </p:ext>
            </p:extLst>
          </p:nvPr>
        </p:nvGraphicFramePr>
        <p:xfrm>
          <a:off x="3977640" y="676656"/>
          <a:ext cx="4773168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012" y="485390"/>
            <a:ext cx="2889642" cy="1882311"/>
          </a:xfrm>
        </p:spPr>
        <p:txBody>
          <a:bodyPr anchor="ctr">
            <a:normAutofit/>
          </a:bodyPr>
          <a:lstStyle/>
          <a:p>
            <a:r>
              <a:rPr lang="en-US" sz="2900" dirty="0"/>
              <a:t>Transformer-based Feature Extraction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19" y="2443480"/>
            <a:ext cx="25374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98" y="2718053"/>
            <a:ext cx="3318299" cy="2868047"/>
          </a:xfrm>
        </p:spPr>
        <p:txBody>
          <a:bodyPr anchor="t">
            <a:normAutofit/>
          </a:bodyPr>
          <a:lstStyle/>
          <a:p>
            <a:r>
              <a:rPr lang="en-US" sz="2200" dirty="0"/>
              <a:t>Based on Pyramid Vision Transformer (PVT)</a:t>
            </a:r>
          </a:p>
          <a:p>
            <a:r>
              <a:rPr lang="en-US" sz="2200" dirty="0"/>
              <a:t>- Multi-scale features</a:t>
            </a:r>
          </a:p>
          <a:p>
            <a:r>
              <a:rPr lang="en-US" sz="2200" dirty="0"/>
              <a:t>- Spatial reduction attention</a:t>
            </a:r>
          </a:p>
          <a:p>
            <a:r>
              <a:rPr lang="en-US" sz="2200" dirty="0"/>
              <a:t>- Progressive shrinking</a:t>
            </a:r>
          </a:p>
        </p:txBody>
      </p:sp>
      <p:pic>
        <p:nvPicPr>
          <p:cNvPr id="5" name="תמונה 4" descr="תמונה שמכילה טקסט, תרשים, צילום מסך, תוכנית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9CC34693-AE52-67C9-D79E-5873FAD9F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742" y="1984901"/>
            <a:ext cx="5695660" cy="2990221"/>
          </a:xfrm>
          <a:prstGeom prst="rect">
            <a:avLst/>
          </a:prstGeom>
          <a:ln>
            <a:solidFill>
              <a:schemeClr val="accent1"/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דיו 7">
                <a:extLst>
                  <a:ext uri="{FF2B5EF4-FFF2-40B4-BE49-F238E27FC236}">
                    <a16:creationId xmlns:a16="http://schemas.microsoft.com/office/drawing/2014/main" id="{9D887244-8610-0EAB-2338-1BD972C5B123}"/>
                  </a:ext>
                </a:extLst>
              </p14:cNvPr>
              <p14:cNvContentPartPr/>
              <p14:nvPr/>
            </p14:nvContentPartPr>
            <p14:xfrm>
              <a:off x="3421169" y="2015350"/>
              <a:ext cx="360" cy="2841840"/>
            </p14:xfrm>
          </p:contentPart>
        </mc:Choice>
        <mc:Fallback xmlns="">
          <p:pic>
            <p:nvPicPr>
              <p:cNvPr id="8" name="דיו 7">
                <a:extLst>
                  <a:ext uri="{FF2B5EF4-FFF2-40B4-BE49-F238E27FC236}">
                    <a16:creationId xmlns:a16="http://schemas.microsoft.com/office/drawing/2014/main" id="{9D887244-8610-0EAB-2338-1BD972C5B12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67169" y="1907710"/>
                <a:ext cx="108000" cy="30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דיו 14">
                <a:extLst>
                  <a:ext uri="{FF2B5EF4-FFF2-40B4-BE49-F238E27FC236}">
                    <a16:creationId xmlns:a16="http://schemas.microsoft.com/office/drawing/2014/main" id="{48FCDE11-6F0D-ECF0-27EA-032401913074}"/>
                  </a:ext>
                </a:extLst>
              </p14:cNvPr>
              <p14:cNvContentPartPr/>
              <p14:nvPr/>
            </p14:nvContentPartPr>
            <p14:xfrm>
              <a:off x="3441329" y="4974910"/>
              <a:ext cx="1348200" cy="720"/>
            </p14:xfrm>
          </p:contentPart>
        </mc:Choice>
        <mc:Fallback xmlns="">
          <p:pic>
            <p:nvPicPr>
              <p:cNvPr id="15" name="דיו 14">
                <a:extLst>
                  <a:ext uri="{FF2B5EF4-FFF2-40B4-BE49-F238E27FC236}">
                    <a16:creationId xmlns:a16="http://schemas.microsoft.com/office/drawing/2014/main" id="{48FCDE11-6F0D-ECF0-27EA-03240191307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87329" y="4758910"/>
                <a:ext cx="1455840" cy="4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דיו 18">
                <a:extLst>
                  <a:ext uri="{FF2B5EF4-FFF2-40B4-BE49-F238E27FC236}">
                    <a16:creationId xmlns:a16="http://schemas.microsoft.com/office/drawing/2014/main" id="{5FAC158C-C207-D8D7-7848-D866A241AE72}"/>
                  </a:ext>
                </a:extLst>
              </p14:cNvPr>
              <p14:cNvContentPartPr/>
              <p14:nvPr/>
            </p14:nvContentPartPr>
            <p14:xfrm>
              <a:off x="4817609" y="2044510"/>
              <a:ext cx="720" cy="2861640"/>
            </p14:xfrm>
          </p:contentPart>
        </mc:Choice>
        <mc:Fallback xmlns="">
          <p:pic>
            <p:nvPicPr>
              <p:cNvPr id="19" name="דיו 18">
                <a:extLst>
                  <a:ext uri="{FF2B5EF4-FFF2-40B4-BE49-F238E27FC236}">
                    <a16:creationId xmlns:a16="http://schemas.microsoft.com/office/drawing/2014/main" id="{5FAC158C-C207-D8D7-7848-D866A241AE7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09609" y="1936870"/>
                <a:ext cx="216000" cy="30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4" name="דיו 23">
                <a:extLst>
                  <a:ext uri="{FF2B5EF4-FFF2-40B4-BE49-F238E27FC236}">
                    <a16:creationId xmlns:a16="http://schemas.microsoft.com/office/drawing/2014/main" id="{2B71A870-AE0F-3D59-4070-F11484A36746}"/>
                  </a:ext>
                </a:extLst>
              </p14:cNvPr>
              <p14:cNvContentPartPr/>
              <p14:nvPr/>
            </p14:nvContentPartPr>
            <p14:xfrm>
              <a:off x="3421169" y="1936510"/>
              <a:ext cx="1377360" cy="720"/>
            </p14:xfrm>
          </p:contentPart>
        </mc:Choice>
        <mc:Fallback xmlns="">
          <p:pic>
            <p:nvPicPr>
              <p:cNvPr id="24" name="דיו 23">
                <a:extLst>
                  <a:ext uri="{FF2B5EF4-FFF2-40B4-BE49-F238E27FC236}">
                    <a16:creationId xmlns:a16="http://schemas.microsoft.com/office/drawing/2014/main" id="{2B71A870-AE0F-3D59-4070-F11484A36746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67169" y="1720510"/>
                <a:ext cx="1485000" cy="432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03" y="599768"/>
            <a:ext cx="2651225" cy="1800532"/>
          </a:xfrm>
        </p:spPr>
        <p:txBody>
          <a:bodyPr anchor="ctr">
            <a:normAutofit fontScale="90000"/>
          </a:bodyPr>
          <a:lstStyle/>
          <a:p>
            <a:r>
              <a:rPr lang="en-US" sz="3200" dirty="0"/>
              <a:t>Multi-resolution Iterative Refinement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19" y="2443480"/>
            <a:ext cx="25374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731" y="2732237"/>
            <a:ext cx="3063434" cy="2637552"/>
          </a:xfrm>
        </p:spPr>
        <p:txBody>
          <a:bodyPr anchor="t">
            <a:normAutofit/>
          </a:bodyPr>
          <a:lstStyle/>
          <a:p>
            <a:r>
              <a:rPr lang="en-US" sz="2200" dirty="0"/>
              <a:t>Feedback between HR and LR layers</a:t>
            </a:r>
          </a:p>
          <a:p>
            <a:r>
              <a:rPr lang="en-US" sz="2200" dirty="0"/>
              <a:t>Refines lower-scale features</a:t>
            </a:r>
          </a:p>
          <a:p>
            <a:r>
              <a:rPr lang="en-US" sz="2200" dirty="0"/>
              <a:t>Enhances object boundaries</a:t>
            </a:r>
          </a:p>
        </p:txBody>
      </p:sp>
      <p:pic>
        <p:nvPicPr>
          <p:cNvPr id="6" name="תמונה 5" descr="תמונה שמכילה טקסט, תרשים, צילום מסך, תוכנית">
            <a:extLst>
              <a:ext uri="{FF2B5EF4-FFF2-40B4-BE49-F238E27FC236}">
                <a16:creationId xmlns:a16="http://schemas.microsoft.com/office/drawing/2014/main" id="{99783F6C-F5BB-B70B-9827-AF323C497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445" y="2080449"/>
            <a:ext cx="5695984" cy="299039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דיו 7">
                <a:extLst>
                  <a:ext uri="{FF2B5EF4-FFF2-40B4-BE49-F238E27FC236}">
                    <a16:creationId xmlns:a16="http://schemas.microsoft.com/office/drawing/2014/main" id="{A73E25ED-2E1B-885C-E0CC-966B2739EAE5}"/>
                  </a:ext>
                </a:extLst>
              </p14:cNvPr>
              <p14:cNvContentPartPr/>
              <p14:nvPr/>
            </p14:nvContentPartPr>
            <p14:xfrm>
              <a:off x="4827321" y="2133430"/>
              <a:ext cx="10440" cy="2743200"/>
            </p14:xfrm>
          </p:contentPart>
        </mc:Choice>
        <mc:Fallback xmlns="">
          <p:pic>
            <p:nvPicPr>
              <p:cNvPr id="8" name="דיו 7">
                <a:extLst>
                  <a:ext uri="{FF2B5EF4-FFF2-40B4-BE49-F238E27FC236}">
                    <a16:creationId xmlns:a16="http://schemas.microsoft.com/office/drawing/2014/main" id="{A73E25ED-2E1B-885C-E0CC-966B2739EAE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75121" y="2025790"/>
                <a:ext cx="114492" cy="29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דיו 17">
                <a:extLst>
                  <a:ext uri="{FF2B5EF4-FFF2-40B4-BE49-F238E27FC236}">
                    <a16:creationId xmlns:a16="http://schemas.microsoft.com/office/drawing/2014/main" id="{0B39AD71-425D-EAF9-5DF2-14336EFE05F3}"/>
                  </a:ext>
                </a:extLst>
              </p14:cNvPr>
              <p14:cNvContentPartPr/>
              <p14:nvPr/>
            </p14:nvContentPartPr>
            <p14:xfrm>
              <a:off x="4837130" y="2123350"/>
              <a:ext cx="2301120" cy="20520"/>
            </p14:xfrm>
          </p:contentPart>
        </mc:Choice>
        <mc:Fallback xmlns="">
          <p:pic>
            <p:nvPicPr>
              <p:cNvPr id="18" name="דיו 17">
                <a:extLst>
                  <a:ext uri="{FF2B5EF4-FFF2-40B4-BE49-F238E27FC236}">
                    <a16:creationId xmlns:a16="http://schemas.microsoft.com/office/drawing/2014/main" id="{0B39AD71-425D-EAF9-5DF2-14336EFE05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83130" y="2015350"/>
                <a:ext cx="240876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" name="דיו 21">
                <a:extLst>
                  <a:ext uri="{FF2B5EF4-FFF2-40B4-BE49-F238E27FC236}">
                    <a16:creationId xmlns:a16="http://schemas.microsoft.com/office/drawing/2014/main" id="{AFFC0860-B084-5C63-4595-DD2492E04619}"/>
                  </a:ext>
                </a:extLst>
              </p14:cNvPr>
              <p14:cNvContentPartPr/>
              <p14:nvPr/>
            </p14:nvContentPartPr>
            <p14:xfrm>
              <a:off x="7128170" y="2143510"/>
              <a:ext cx="720" cy="2724120"/>
            </p14:xfrm>
          </p:contentPart>
        </mc:Choice>
        <mc:Fallback xmlns="">
          <p:pic>
            <p:nvPicPr>
              <p:cNvPr id="22" name="דיו 21">
                <a:extLst>
                  <a:ext uri="{FF2B5EF4-FFF2-40B4-BE49-F238E27FC236}">
                    <a16:creationId xmlns:a16="http://schemas.microsoft.com/office/drawing/2014/main" id="{AFFC0860-B084-5C63-4595-DD2492E0461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20170" y="2035510"/>
                <a:ext cx="216000" cy="29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4" name="דיו 23">
                <a:extLst>
                  <a:ext uri="{FF2B5EF4-FFF2-40B4-BE49-F238E27FC236}">
                    <a16:creationId xmlns:a16="http://schemas.microsoft.com/office/drawing/2014/main" id="{159B2502-5388-9FC3-2B2C-09E4947DA5D1}"/>
                  </a:ext>
                </a:extLst>
              </p14:cNvPr>
              <p14:cNvContentPartPr/>
              <p14:nvPr/>
            </p14:nvContentPartPr>
            <p14:xfrm>
              <a:off x="4846850" y="4856830"/>
              <a:ext cx="2272320" cy="720"/>
            </p14:xfrm>
          </p:contentPart>
        </mc:Choice>
        <mc:Fallback xmlns="">
          <p:pic>
            <p:nvPicPr>
              <p:cNvPr id="24" name="דיו 23">
                <a:extLst>
                  <a:ext uri="{FF2B5EF4-FFF2-40B4-BE49-F238E27FC236}">
                    <a16:creationId xmlns:a16="http://schemas.microsoft.com/office/drawing/2014/main" id="{159B2502-5388-9FC3-2B2C-09E4947DA5D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92850" y="4640830"/>
                <a:ext cx="2379960" cy="432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012" y="401746"/>
            <a:ext cx="2760916" cy="1998554"/>
          </a:xfrm>
        </p:spPr>
        <p:txBody>
          <a:bodyPr anchor="ctr">
            <a:noAutofit/>
          </a:bodyPr>
          <a:lstStyle/>
          <a:p>
            <a:r>
              <a:rPr lang="en-US" sz="2900" dirty="0"/>
              <a:t>Iteration Feature Feedback</a:t>
            </a:r>
          </a:p>
        </p:txBody>
      </p:sp>
      <p:sp>
        <p:nvSpPr>
          <p:cNvPr id="25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19" y="2443480"/>
            <a:ext cx="25374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012" y="2732237"/>
            <a:ext cx="3194878" cy="3207258"/>
          </a:xfrm>
        </p:spPr>
        <p:txBody>
          <a:bodyPr anchor="t">
            <a:normAutofit/>
          </a:bodyPr>
          <a:lstStyle/>
          <a:p>
            <a:r>
              <a:rPr lang="en-US" sz="2200" dirty="0"/>
              <a:t>Loss at each iteration</a:t>
            </a:r>
          </a:p>
          <a:p>
            <a:r>
              <a:rPr lang="en-US" sz="2200" dirty="0"/>
              <a:t>Weighted by iteration depth</a:t>
            </a:r>
          </a:p>
          <a:p>
            <a:r>
              <a:rPr lang="en-US" sz="2200" dirty="0"/>
              <a:t>Improves convergence and preserves HR structure</a:t>
            </a:r>
          </a:p>
        </p:txBody>
      </p:sp>
      <p:pic>
        <p:nvPicPr>
          <p:cNvPr id="7" name="תמונה 6" descr="תמונה שמכילה טקסט, תרשים, צילום מסך, תוכנית">
            <a:extLst>
              <a:ext uri="{FF2B5EF4-FFF2-40B4-BE49-F238E27FC236}">
                <a16:creationId xmlns:a16="http://schemas.microsoft.com/office/drawing/2014/main" id="{476642DD-813D-1486-8180-C70999D28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0056" y="2062013"/>
            <a:ext cx="5663943" cy="297356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דיו 10">
                <a:extLst>
                  <a:ext uri="{FF2B5EF4-FFF2-40B4-BE49-F238E27FC236}">
                    <a16:creationId xmlns:a16="http://schemas.microsoft.com/office/drawing/2014/main" id="{691B35B1-56DA-4D1E-ABED-0C7F8716D956}"/>
                  </a:ext>
                </a:extLst>
              </p14:cNvPr>
              <p14:cNvContentPartPr/>
              <p14:nvPr/>
            </p14:nvContentPartPr>
            <p14:xfrm>
              <a:off x="7177130" y="2094101"/>
              <a:ext cx="1829520" cy="720"/>
            </p14:xfrm>
          </p:contentPart>
        </mc:Choice>
        <mc:Fallback xmlns="">
          <p:pic>
            <p:nvPicPr>
              <p:cNvPr id="11" name="דיו 10">
                <a:extLst>
                  <a:ext uri="{FF2B5EF4-FFF2-40B4-BE49-F238E27FC236}">
                    <a16:creationId xmlns:a16="http://schemas.microsoft.com/office/drawing/2014/main" id="{691B35B1-56DA-4D1E-ABED-0C7F8716D95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23130" y="1878101"/>
                <a:ext cx="1937160" cy="4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דיו 14">
                <a:extLst>
                  <a:ext uri="{FF2B5EF4-FFF2-40B4-BE49-F238E27FC236}">
                    <a16:creationId xmlns:a16="http://schemas.microsoft.com/office/drawing/2014/main" id="{C9F1AABE-3E14-9625-ACAD-02F8C3D43A3F}"/>
                  </a:ext>
                </a:extLst>
              </p14:cNvPr>
              <p14:cNvContentPartPr/>
              <p14:nvPr/>
            </p14:nvContentPartPr>
            <p14:xfrm>
              <a:off x="8986490" y="2172581"/>
              <a:ext cx="10080" cy="2606040"/>
            </p14:xfrm>
          </p:contentPart>
        </mc:Choice>
        <mc:Fallback xmlns="">
          <p:pic>
            <p:nvPicPr>
              <p:cNvPr id="15" name="דיו 14">
                <a:extLst>
                  <a:ext uri="{FF2B5EF4-FFF2-40B4-BE49-F238E27FC236}">
                    <a16:creationId xmlns:a16="http://schemas.microsoft.com/office/drawing/2014/main" id="{C9F1AABE-3E14-9625-ACAD-02F8C3D43A3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32490" y="2064581"/>
                <a:ext cx="117720" cy="28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דיו 18">
                <a:extLst>
                  <a:ext uri="{FF2B5EF4-FFF2-40B4-BE49-F238E27FC236}">
                    <a16:creationId xmlns:a16="http://schemas.microsoft.com/office/drawing/2014/main" id="{93B3107C-8AA4-2A79-D66C-8B14B5D46F8F}"/>
                  </a:ext>
                </a:extLst>
              </p14:cNvPr>
              <p14:cNvContentPartPr/>
              <p14:nvPr/>
            </p14:nvContentPartPr>
            <p14:xfrm>
              <a:off x="7204850" y="4778261"/>
              <a:ext cx="1791720" cy="720"/>
            </p14:xfrm>
          </p:contentPart>
        </mc:Choice>
        <mc:Fallback xmlns="">
          <p:pic>
            <p:nvPicPr>
              <p:cNvPr id="19" name="דיו 18">
                <a:extLst>
                  <a:ext uri="{FF2B5EF4-FFF2-40B4-BE49-F238E27FC236}">
                    <a16:creationId xmlns:a16="http://schemas.microsoft.com/office/drawing/2014/main" id="{93B3107C-8AA4-2A79-D66C-8B14B5D46F8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51210" y="4562261"/>
                <a:ext cx="1899360" cy="4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" name="דיו 26">
                <a:extLst>
                  <a:ext uri="{FF2B5EF4-FFF2-40B4-BE49-F238E27FC236}">
                    <a16:creationId xmlns:a16="http://schemas.microsoft.com/office/drawing/2014/main" id="{9D9B1F09-82F3-13B9-2336-F03CFCD92B1B}"/>
                  </a:ext>
                </a:extLst>
              </p14:cNvPr>
              <p14:cNvContentPartPr/>
              <p14:nvPr/>
            </p14:nvContentPartPr>
            <p14:xfrm>
              <a:off x="7137890" y="2221901"/>
              <a:ext cx="29880" cy="2547000"/>
            </p14:xfrm>
          </p:contentPart>
        </mc:Choice>
        <mc:Fallback xmlns="">
          <p:pic>
            <p:nvPicPr>
              <p:cNvPr id="27" name="דיו 26">
                <a:extLst>
                  <a:ext uri="{FF2B5EF4-FFF2-40B4-BE49-F238E27FC236}">
                    <a16:creationId xmlns:a16="http://schemas.microsoft.com/office/drawing/2014/main" id="{9D9B1F09-82F3-13B9-2336-F03CFCD92B1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55890" y="2113901"/>
                <a:ext cx="8964000" cy="27626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 fontScale="90000"/>
          </a:bodyPr>
          <a:lstStyle/>
          <a:p>
            <a:r>
              <a:rPr lang="en-US" dirty="0"/>
              <a:t>Loss Function and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322" y="2125016"/>
            <a:ext cx="8247222" cy="402121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b="1" dirty="0"/>
              <a:t>Loss Function: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At each iteration, the model predicts a segmentation mask and compares it to the ground-truth mask.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Loss is computed with iteration-weighted penalties, giving more weight to later (more refined) iterations.</a:t>
            </a:r>
          </a:p>
          <a:p>
            <a:pPr>
              <a:buNone/>
            </a:pPr>
            <a:r>
              <a:rPr lang="en-US" sz="2000" b="1" dirty="0"/>
              <a:t>Optimization: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Uses </a:t>
            </a:r>
            <a:r>
              <a:rPr lang="en-US" sz="2000" dirty="0" err="1"/>
              <a:t>AdamW</a:t>
            </a:r>
            <a:r>
              <a:rPr lang="en-US" sz="2000" dirty="0"/>
              <a:t> optimizer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Learning rate: 1e-4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Internal Feedback Iterations: 4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Batch size: 16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Training epochs: 100 </a:t>
            </a:r>
          </a:p>
          <a:p>
            <a:endParaRPr lang="en-US" sz="2200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20AD69-6D12-4B19-6B3A-22914904F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4C0A36D-B473-FD6A-D4DF-05E99539B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73ABC4D-D544-3016-74CA-51E1D2285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BE5FEB-9B33-6A7A-8438-23245FAA5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r>
              <a:rPr lang="en-US"/>
              <a:t>Model Evaluation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E1347-D3E7-40F7-21E4-B7FE2D245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184" y="2458241"/>
            <a:ext cx="3901593" cy="2524878"/>
          </a:xfrm>
        </p:spPr>
        <p:txBody>
          <a:bodyPr>
            <a:noAutofit/>
          </a:bodyPr>
          <a:lstStyle/>
          <a:p>
            <a:r>
              <a:rPr lang="en-US" sz="2200" dirty="0"/>
              <a:t>Metrics:</a:t>
            </a:r>
          </a:p>
          <a:p>
            <a:r>
              <a:rPr lang="en-US" sz="2200" dirty="0"/>
              <a:t>- </a:t>
            </a:r>
            <a:r>
              <a:rPr lang="en-US" sz="2200" dirty="0" err="1"/>
              <a:t>Fw</a:t>
            </a:r>
            <a:r>
              <a:rPr lang="en-US" sz="2200" dirty="0"/>
              <a:t>β (Weighted F-measure)</a:t>
            </a:r>
          </a:p>
          <a:p>
            <a:r>
              <a:rPr lang="en-US" sz="2200" dirty="0"/>
              <a:t>- MAE (Mean Absolute Error)</a:t>
            </a:r>
          </a:p>
          <a:p>
            <a:r>
              <a:rPr lang="en-US" sz="2200" dirty="0"/>
              <a:t>- Sα (Structure-measure)</a:t>
            </a:r>
          </a:p>
          <a:p>
            <a:r>
              <a:rPr lang="en-US" sz="2200" dirty="0"/>
              <a:t>- </a:t>
            </a:r>
            <a:r>
              <a:rPr lang="en-US" sz="2200" dirty="0" err="1"/>
              <a:t>Eϕ</a:t>
            </a:r>
            <a:r>
              <a:rPr lang="en-US" sz="2200" dirty="0"/>
              <a:t> (E-measure)</a:t>
            </a:r>
          </a:p>
        </p:txBody>
      </p:sp>
      <p:pic>
        <p:nvPicPr>
          <p:cNvPr id="6" name="תמונה 5" descr="תמונה שמכילה טקסט, תרשים, קו, גופן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F5146EF1-8FCC-3DD2-E62C-26C3FC435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960" y="2613635"/>
            <a:ext cx="4649041" cy="3079989"/>
          </a:xfrm>
          <a:prstGeom prst="rect">
            <a:avLst/>
          </a:prstGeo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104D0DB-9DD1-2B73-A165-4885A5F4B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3711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351564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888" y="966951"/>
            <a:ext cx="2712684" cy="12659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Quantitative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1" y="2603472"/>
            <a:ext cx="3741420" cy="1887128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</a:rPr>
              <a:t>Outperforms 29 State Of The Art models in the field</a:t>
            </a:r>
          </a:p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800" dirty="0"/>
              <a:t>Examples of previous best performing models: </a:t>
            </a:r>
          </a:p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800" dirty="0"/>
              <a:t>COD10K: </a:t>
            </a:r>
            <a:r>
              <a:rPr lang="en-US" sz="1800" dirty="0" err="1"/>
              <a:t>Fw</a:t>
            </a:r>
            <a:r>
              <a:rPr lang="el-GR" sz="1800" dirty="0"/>
              <a:t>β = 0.798 </a:t>
            </a:r>
            <a:r>
              <a:rPr lang="en-US" sz="1800" dirty="0"/>
              <a:t>vs 0.685 </a:t>
            </a:r>
          </a:p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800" dirty="0"/>
              <a:t>CHAMELEON: MAE = 0.018 vs 0.030</a:t>
            </a:r>
            <a:endParaRPr lang="en-US" sz="1800" kern="1200" dirty="0">
              <a:solidFill>
                <a:schemeClr val="tx1"/>
              </a:solidFill>
              <a:latin typeface="+mn-lt"/>
              <a:ea typeface="+mn-ea"/>
            </a:endParaRPr>
          </a:p>
        </p:txBody>
      </p:sp>
      <p:pic>
        <p:nvPicPr>
          <p:cNvPr id="20" name="תמונה 19" descr="תמונה שמכילה טקסט, צילום מסך, גופן, מסמך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EBBAE0ED-7B0C-EBB5-2518-765A48790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509" y="1314450"/>
            <a:ext cx="4725253" cy="42291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דיו 30">
                <a:extLst>
                  <a:ext uri="{FF2B5EF4-FFF2-40B4-BE49-F238E27FC236}">
                    <a16:creationId xmlns:a16="http://schemas.microsoft.com/office/drawing/2014/main" id="{F9CC2568-85C0-F44C-2653-FE8CFCC1EA75}"/>
                  </a:ext>
                </a:extLst>
              </p14:cNvPr>
              <p14:cNvContentPartPr/>
              <p14:nvPr/>
            </p14:nvContentPartPr>
            <p14:xfrm>
              <a:off x="4475120" y="5445440"/>
              <a:ext cx="1062360" cy="5400"/>
            </p14:xfrm>
          </p:contentPart>
        </mc:Choice>
        <mc:Fallback xmlns="">
          <p:pic>
            <p:nvPicPr>
              <p:cNvPr id="31" name="דיו 30">
                <a:extLst>
                  <a:ext uri="{FF2B5EF4-FFF2-40B4-BE49-F238E27FC236}">
                    <a16:creationId xmlns:a16="http://schemas.microsoft.com/office/drawing/2014/main" id="{F9CC2568-85C0-F44C-2653-FE8CFCC1EA7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39120" y="5373440"/>
                <a:ext cx="113400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דיו 32">
                <a:extLst>
                  <a:ext uri="{FF2B5EF4-FFF2-40B4-BE49-F238E27FC236}">
                    <a16:creationId xmlns:a16="http://schemas.microsoft.com/office/drawing/2014/main" id="{AB0DD45C-0BDD-7CE3-E88E-5C69BA4FF570}"/>
                  </a:ext>
                </a:extLst>
              </p14:cNvPr>
              <p14:cNvContentPartPr/>
              <p14:nvPr/>
            </p14:nvContentPartPr>
            <p14:xfrm>
              <a:off x="6605222" y="5444720"/>
              <a:ext cx="285120" cy="720"/>
            </p14:xfrm>
          </p:contentPart>
        </mc:Choice>
        <mc:Fallback xmlns="">
          <p:pic>
            <p:nvPicPr>
              <p:cNvPr id="33" name="דיו 32">
                <a:extLst>
                  <a:ext uri="{FF2B5EF4-FFF2-40B4-BE49-F238E27FC236}">
                    <a16:creationId xmlns:a16="http://schemas.microsoft.com/office/drawing/2014/main" id="{AB0DD45C-0BDD-7CE3-E88E-5C69BA4FF57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69222" y="5300720"/>
                <a:ext cx="35676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7" name="דיו 36">
                <a:extLst>
                  <a:ext uri="{FF2B5EF4-FFF2-40B4-BE49-F238E27FC236}">
                    <a16:creationId xmlns:a16="http://schemas.microsoft.com/office/drawing/2014/main" id="{DFDFCB32-9115-4DAE-51B3-D1B3EBFDF089}"/>
                  </a:ext>
                </a:extLst>
              </p14:cNvPr>
              <p14:cNvContentPartPr/>
              <p14:nvPr/>
            </p14:nvContentPartPr>
            <p14:xfrm>
              <a:off x="6620342" y="5206880"/>
              <a:ext cx="270000" cy="720"/>
            </p14:xfrm>
          </p:contentPart>
        </mc:Choice>
        <mc:Fallback xmlns="">
          <p:pic>
            <p:nvPicPr>
              <p:cNvPr id="37" name="דיו 36">
                <a:extLst>
                  <a:ext uri="{FF2B5EF4-FFF2-40B4-BE49-F238E27FC236}">
                    <a16:creationId xmlns:a16="http://schemas.microsoft.com/office/drawing/2014/main" id="{DFDFCB32-9115-4DAE-51B3-D1B3EBFDF08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584342" y="5062880"/>
                <a:ext cx="34164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9" name="דיו 38">
                <a:extLst>
                  <a:ext uri="{FF2B5EF4-FFF2-40B4-BE49-F238E27FC236}">
                    <a16:creationId xmlns:a16="http://schemas.microsoft.com/office/drawing/2014/main" id="{0728AC8E-9E4C-0436-21D9-56F9D58A3E04}"/>
                  </a:ext>
                </a:extLst>
              </p14:cNvPr>
              <p14:cNvContentPartPr/>
              <p14:nvPr/>
            </p14:nvContentPartPr>
            <p14:xfrm>
              <a:off x="8672073" y="5470680"/>
              <a:ext cx="304920" cy="5400"/>
            </p14:xfrm>
          </p:contentPart>
        </mc:Choice>
        <mc:Fallback xmlns="">
          <p:pic>
            <p:nvPicPr>
              <p:cNvPr id="39" name="דיו 38">
                <a:extLst>
                  <a:ext uri="{FF2B5EF4-FFF2-40B4-BE49-F238E27FC236}">
                    <a16:creationId xmlns:a16="http://schemas.microsoft.com/office/drawing/2014/main" id="{0728AC8E-9E4C-0436-21D9-56F9D58A3E0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36073" y="5399040"/>
                <a:ext cx="37656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1" name="דיו 40">
                <a:extLst>
                  <a:ext uri="{FF2B5EF4-FFF2-40B4-BE49-F238E27FC236}">
                    <a16:creationId xmlns:a16="http://schemas.microsoft.com/office/drawing/2014/main" id="{449C062B-2FDC-103F-592E-E413FD001CE2}"/>
                  </a:ext>
                </a:extLst>
              </p14:cNvPr>
              <p14:cNvContentPartPr/>
              <p14:nvPr/>
            </p14:nvContentPartPr>
            <p14:xfrm>
              <a:off x="8652621" y="4812915"/>
              <a:ext cx="294840" cy="360"/>
            </p14:xfrm>
          </p:contentPart>
        </mc:Choice>
        <mc:Fallback xmlns="">
          <p:pic>
            <p:nvPicPr>
              <p:cNvPr id="41" name="דיו 40">
                <a:extLst>
                  <a:ext uri="{FF2B5EF4-FFF2-40B4-BE49-F238E27FC236}">
                    <a16:creationId xmlns:a16="http://schemas.microsoft.com/office/drawing/2014/main" id="{449C062B-2FDC-103F-592E-E413FD001CE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616981" y="4740915"/>
                <a:ext cx="366480" cy="144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133778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E2105F09-CEC1-8224-8171-37CB20CFA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13312"/>
            <a:ext cx="3028950" cy="5431376"/>
          </a:xfrm>
        </p:spPr>
        <p:txBody>
          <a:bodyPr>
            <a:normAutofit/>
          </a:bodyPr>
          <a:lstStyle/>
          <a:p>
            <a:r>
              <a:rPr lang="en-US"/>
              <a:t>About The</a:t>
            </a:r>
            <a:br>
              <a:rPr lang="en-US"/>
            </a:br>
            <a:r>
              <a:rPr lang="en-US"/>
              <a:t>Paper</a:t>
            </a:r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E62ED95-3199-1FF5-CCEB-69A973A23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1455" y="1536526"/>
            <a:ext cx="5260259" cy="37849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dirty="0"/>
              <a:t>This study introduces HitNet, a High-resolution Iterative Feedback Network designed to detect camouflaged objects that blend into complex backgrounds. By leveraging transformer-based feature extraction and iterative multi-resolution feedback, HitNet achieves next level performance on multiple challenging datasets. </a:t>
            </a:r>
            <a:endParaRPr lang="he-IL" sz="2200" dirty="0"/>
          </a:p>
        </p:txBody>
      </p:sp>
    </p:spTree>
    <p:extLst>
      <p:ext uri="{BB962C8B-B14F-4D97-AF65-F5344CB8AC3E}">
        <p14:creationId xmlns:p14="http://schemas.microsoft.com/office/powerpoint/2010/main" val="30123394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r>
              <a:t>Qualitative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775" y="2111963"/>
            <a:ext cx="4633625" cy="2430540"/>
          </a:xfrm>
        </p:spPr>
        <p:txBody>
          <a:bodyPr>
            <a:noAutofit/>
          </a:bodyPr>
          <a:lstStyle/>
          <a:p>
            <a:r>
              <a:rPr lang="en-US" sz="2200" dirty="0"/>
              <a:t>Visual comparisons with SINet-V2, LSR, </a:t>
            </a:r>
            <a:r>
              <a:rPr lang="en-US" sz="2200" dirty="0" err="1"/>
              <a:t>PFNet</a:t>
            </a:r>
            <a:endParaRPr lang="en-US" sz="2200" dirty="0"/>
          </a:p>
          <a:p>
            <a:r>
              <a:rPr lang="en-US" sz="2200" dirty="0"/>
              <a:t>HitNet shows:</a:t>
            </a:r>
          </a:p>
          <a:p>
            <a:pPr marL="0" indent="0">
              <a:buNone/>
            </a:pPr>
            <a:r>
              <a:rPr lang="en-US" sz="2200" dirty="0"/>
              <a:t>- Sharper edges</a:t>
            </a:r>
          </a:p>
          <a:p>
            <a:pPr marL="0" indent="0">
              <a:buNone/>
            </a:pPr>
            <a:r>
              <a:rPr lang="en-US" sz="2200" dirty="0"/>
              <a:t>- Clear segmentation</a:t>
            </a:r>
          </a:p>
          <a:p>
            <a:pPr marL="0" indent="0">
              <a:buNone/>
            </a:pPr>
            <a:r>
              <a:rPr lang="en-US" sz="2200" dirty="0"/>
              <a:t>- Effective on complex objects</a:t>
            </a:r>
          </a:p>
        </p:txBody>
      </p:sp>
      <p:pic>
        <p:nvPicPr>
          <p:cNvPr id="5" name="תמונה 4" descr="תמונה שמכילה צילום מסך, טקסט, גופן">
            <a:extLst>
              <a:ext uri="{FF2B5EF4-FFF2-40B4-BE49-F238E27FC236}">
                <a16:creationId xmlns:a16="http://schemas.microsoft.com/office/drawing/2014/main" id="{48F661B8-D3A4-8BDF-AB66-E2DB409E1F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557" b="6369"/>
          <a:stretch/>
        </p:blipFill>
        <p:spPr>
          <a:xfrm>
            <a:off x="942682" y="4976384"/>
            <a:ext cx="7441678" cy="1233029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0166" y="609597"/>
            <a:ext cx="9350411" cy="1330841"/>
          </a:xfrm>
        </p:spPr>
        <p:txBody>
          <a:bodyPr>
            <a:normAutofit fontScale="90000"/>
          </a:bodyPr>
          <a:lstStyle/>
          <a:p>
            <a:r>
              <a:rPr lang="en-US" dirty="0"/>
              <a:t>How Each Part Contributes to Performance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" y="2093244"/>
            <a:ext cx="8233410" cy="1721671"/>
          </a:xfrm>
        </p:spPr>
        <p:txBody>
          <a:bodyPr>
            <a:normAutofit fontScale="25000" lnSpcReduction="20000"/>
          </a:bodyPr>
          <a:lstStyle/>
          <a:p>
            <a:r>
              <a:rPr lang="en-US" sz="8800" dirty="0"/>
              <a:t>Removing RIR, IFF or TFE drops performance</a:t>
            </a:r>
          </a:p>
          <a:p>
            <a:r>
              <a:rPr lang="en-US" sz="8800" dirty="0"/>
              <a:t>It proves that each module contributes to the model’s success — not just luck or redundancy.</a:t>
            </a:r>
          </a:p>
          <a:p>
            <a:r>
              <a:rPr lang="en-US" sz="8800" dirty="0"/>
              <a:t>For example:</a:t>
            </a:r>
          </a:p>
          <a:p>
            <a:r>
              <a:rPr lang="en-US" sz="8800" dirty="0"/>
              <a:t>Remove RIR </a:t>
            </a:r>
            <a:r>
              <a:rPr lang="en-US" sz="8800" dirty="0">
                <a:sym typeface="Wingdings" panose="05000000000000000000" pitchFamily="2" charset="2"/>
              </a:rPr>
              <a:t> </a:t>
            </a:r>
            <a:r>
              <a:rPr lang="en-US" sz="8800" dirty="0" err="1"/>
              <a:t>Fw</a:t>
            </a:r>
            <a:r>
              <a:rPr lang="el-GR" sz="8800" dirty="0"/>
              <a:t>β</a:t>
            </a:r>
            <a:r>
              <a:rPr lang="en-US" sz="8800" dirty="0"/>
              <a:t> drops to 0.703</a:t>
            </a:r>
          </a:p>
          <a:p>
            <a:endParaRPr lang="en-US" sz="1800" dirty="0"/>
          </a:p>
        </p:txBody>
      </p:sp>
      <p:pic>
        <p:nvPicPr>
          <p:cNvPr id="5" name="תמונה 4" descr="תמונה שמכילה טקסט, צילום מסך, גופן, מספר">
            <a:extLst>
              <a:ext uri="{FF2B5EF4-FFF2-40B4-BE49-F238E27FC236}">
                <a16:creationId xmlns:a16="http://schemas.microsoft.com/office/drawing/2014/main" id="{72C65A92-1A12-BE66-F68D-9AB7D7DBF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775" y="4167356"/>
            <a:ext cx="6962049" cy="245412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דיו 8">
                <a:extLst>
                  <a:ext uri="{FF2B5EF4-FFF2-40B4-BE49-F238E27FC236}">
                    <a16:creationId xmlns:a16="http://schemas.microsoft.com/office/drawing/2014/main" id="{F27B46A7-4F71-AAED-8177-A7DB48ED3D26}"/>
                  </a:ext>
                </a:extLst>
              </p14:cNvPr>
              <p14:cNvContentPartPr/>
              <p14:nvPr/>
            </p14:nvContentPartPr>
            <p14:xfrm>
              <a:off x="4190916" y="5483462"/>
              <a:ext cx="442800" cy="720"/>
            </p14:xfrm>
          </p:contentPart>
        </mc:Choice>
        <mc:Fallback xmlns="">
          <p:pic>
            <p:nvPicPr>
              <p:cNvPr id="9" name="דיו 8">
                <a:extLst>
                  <a:ext uri="{FF2B5EF4-FFF2-40B4-BE49-F238E27FC236}">
                    <a16:creationId xmlns:a16="http://schemas.microsoft.com/office/drawing/2014/main" id="{F27B46A7-4F71-AAED-8177-A7DB48ED3D2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4916" y="5339462"/>
                <a:ext cx="51444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דיו 12">
                <a:extLst>
                  <a:ext uri="{FF2B5EF4-FFF2-40B4-BE49-F238E27FC236}">
                    <a16:creationId xmlns:a16="http://schemas.microsoft.com/office/drawing/2014/main" id="{C76FA401-D332-43FA-143B-AB1D25EEED58}"/>
                  </a:ext>
                </a:extLst>
              </p14:cNvPr>
              <p14:cNvContentPartPr/>
              <p14:nvPr/>
            </p14:nvContentPartPr>
            <p14:xfrm>
              <a:off x="6819840" y="5482742"/>
              <a:ext cx="518400" cy="720"/>
            </p14:xfrm>
          </p:contentPart>
        </mc:Choice>
        <mc:Fallback xmlns="">
          <p:pic>
            <p:nvPicPr>
              <p:cNvPr id="13" name="דיו 12">
                <a:extLst>
                  <a:ext uri="{FF2B5EF4-FFF2-40B4-BE49-F238E27FC236}">
                    <a16:creationId xmlns:a16="http://schemas.microsoft.com/office/drawing/2014/main" id="{C76FA401-D332-43FA-143B-AB1D25EEED5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783865" y="5338742"/>
                <a:ext cx="589990" cy="288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r>
              <a:rPr dirty="0"/>
              <a:t>Limitations</a:t>
            </a:r>
            <a:r>
              <a:rPr lang="en-US" dirty="0"/>
              <a:t> &amp; Issues</a:t>
            </a:r>
            <a:r>
              <a:rPr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774" y="2198363"/>
            <a:ext cx="7298167" cy="1659271"/>
          </a:xfrm>
        </p:spPr>
        <p:txBody>
          <a:bodyPr>
            <a:normAutofit/>
          </a:bodyPr>
          <a:lstStyle/>
          <a:p>
            <a:r>
              <a:rPr lang="en-US" sz="2200" dirty="0"/>
              <a:t>- HitNet Struggles to accurately detect camouflaged objects with intricate shapes or overlapping parts</a:t>
            </a:r>
          </a:p>
          <a:p>
            <a:r>
              <a:rPr lang="en-US" sz="2200" dirty="0"/>
              <a:t>- Small objects Detection performance drops for tiny or low-contrast items</a:t>
            </a:r>
          </a:p>
        </p:txBody>
      </p:sp>
      <p:pic>
        <p:nvPicPr>
          <p:cNvPr id="5" name="תמונה 4" descr="תמונה שמכילה צילום מסך">
            <a:extLst>
              <a:ext uri="{FF2B5EF4-FFF2-40B4-BE49-F238E27FC236}">
                <a16:creationId xmlns:a16="http://schemas.microsoft.com/office/drawing/2014/main" id="{1AB42439-571D-2DE9-D14B-95A093C76A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959"/>
          <a:stretch/>
        </p:blipFill>
        <p:spPr>
          <a:xfrm>
            <a:off x="1459682" y="3994161"/>
            <a:ext cx="6084350" cy="2533764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CC147ACE-007A-579E-527D-25E0D7B3A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r>
              <a:rPr lang="en-US" dirty="0"/>
              <a:t>Future Work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C528D21-9E94-3C6D-782A-BAFA62B03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612" y="2368450"/>
            <a:ext cx="4358322" cy="2206490"/>
          </a:xfrm>
        </p:spPr>
        <p:txBody>
          <a:bodyPr>
            <a:normAutofit/>
          </a:bodyPr>
          <a:lstStyle/>
          <a:p>
            <a:r>
              <a:rPr lang="en-US" sz="2200" dirty="0"/>
              <a:t>Enhancing the model’s ability to detect objects that are partially hidden</a:t>
            </a:r>
          </a:p>
          <a:p>
            <a:r>
              <a:rPr lang="en-US" sz="2200" dirty="0"/>
              <a:t>Making the model faster and more efficient suitable for real-time or edge devices.</a:t>
            </a:r>
          </a:p>
        </p:txBody>
      </p:sp>
      <p:pic>
        <p:nvPicPr>
          <p:cNvPr id="7" name="Graphic 6" descr="מחשב נישא מאובטח">
            <a:extLst>
              <a:ext uri="{FF2B5EF4-FFF2-40B4-BE49-F238E27FC236}">
                <a16:creationId xmlns:a16="http://schemas.microsoft.com/office/drawing/2014/main" id="{D6DD5390-4960-7859-752E-E71ED47FA5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43776" y="2671433"/>
            <a:ext cx="3187128" cy="3187128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885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9144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7" y="548640"/>
            <a:ext cx="7157553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Summary &amp;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8490" y="2295242"/>
            <a:ext cx="6207019" cy="3320031"/>
          </a:xfrm>
        </p:spPr>
        <p:txBody>
          <a:bodyPr anchor="ctr">
            <a:normAutofit/>
          </a:bodyPr>
          <a:lstStyle/>
          <a:p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HitNet combines high-resolution refinement with transformer-based feature extraction, enabling precise segmentation even in challenging camouflage scenarios</a:t>
            </a:r>
          </a:p>
          <a:p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Outperforms 29 state-of-the-art models across major COD benchmarks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8439" y="5970896"/>
            <a:ext cx="7475562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9F70C7-2AEE-620E-2FA9-946744055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8452002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430E0-3621-6E7B-668B-C2FB4094C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479" y="393380"/>
            <a:ext cx="5741571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100" dirty="0"/>
              <a:t>Project Running Example</a:t>
            </a:r>
          </a:p>
        </p:txBody>
      </p:sp>
      <p:pic>
        <p:nvPicPr>
          <p:cNvPr id="7" name="תמונה 6" descr="תמונה שמכילה בחוץ, עץ, צילום מסך, טבע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631471C3-4ADE-FF9B-0145-7F75E5D3F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072" y="1350169"/>
            <a:ext cx="5555928" cy="2736295"/>
          </a:xfrm>
          <a:prstGeom prst="rect">
            <a:avLst/>
          </a:prstGeom>
        </p:spPr>
      </p:pic>
      <p:pic>
        <p:nvPicPr>
          <p:cNvPr id="6" name="מציין מיקום תוכן 4" descr="תמונה שמכילה עץ, בחוץ, צילום מסך, טבע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F4838F2F-49F4-4EA6-7692-2CD8001FF0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962" y="4086464"/>
            <a:ext cx="5641847" cy="2736295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80316" y="6277971"/>
            <a:ext cx="5163684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53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20DF9C-3727-5226-712F-09446B967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94F28BC-F8C6-85FC-A0C3-8883AD1F4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E87D8DD-756B-F4EF-199C-3F54FC1E3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8452002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CF211-E75A-2A5A-93E6-31F2A7691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479" y="393380"/>
            <a:ext cx="5741571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100" dirty="0"/>
              <a:t>Project Running Example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ECC704B-8AEC-44CF-2120-932BE9C36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80316" y="6277971"/>
            <a:ext cx="5163684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תמונה 4" descr="תמונה שמכילה בחוץ, שמיים, עץ, טבע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5EF5A98C-3BE0-EFAF-1954-A279C7ED6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162" y="4301923"/>
            <a:ext cx="5147187" cy="2552498"/>
          </a:xfrm>
          <a:prstGeom prst="rect">
            <a:avLst/>
          </a:prstGeom>
        </p:spPr>
      </p:pic>
      <p:pic>
        <p:nvPicPr>
          <p:cNvPr id="8" name="תמונה 7" descr="תמונה שמכילה בחוץ, עץ, צילום מסך, יונק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EED790A0-4AB7-1F46-1EAA-F311B8A0B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51" y="1473909"/>
            <a:ext cx="5594556" cy="278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867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סימני שאלה בשורה ובסימן השאלה אחד מאירות">
            <a:extLst>
              <a:ext uri="{FF2B5EF4-FFF2-40B4-BE49-F238E27FC236}">
                <a16:creationId xmlns:a16="http://schemas.microsoft.com/office/drawing/2014/main" id="{0D8175FE-EB30-7CE1-71A6-EEF1EFCC4F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96" r="52710" b="-2"/>
          <a:stretch>
            <a:fillRect/>
          </a:stretch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en-US" sz="6600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6355" y="3539613"/>
            <a:ext cx="3212573" cy="1196129"/>
          </a:xfrm>
        </p:spPr>
        <p:txBody>
          <a:bodyPr anchor="ctr">
            <a:normAutofit/>
          </a:bodyPr>
          <a:lstStyle/>
          <a:p>
            <a:r>
              <a:rPr lang="en-US" sz="4000" dirty="0"/>
              <a:t>Questions?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Freeform: Shape 104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404503"/>
            <a:ext cx="7044316" cy="1330841"/>
          </a:xfrm>
        </p:spPr>
        <p:txBody>
          <a:bodyPr>
            <a:normAutofit/>
          </a:bodyPr>
          <a:lstStyle/>
          <a:p>
            <a:r>
              <a:rPr lang="en-US" dirty="0"/>
              <a:t>Problem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775" y="2160631"/>
            <a:ext cx="5164567" cy="2060011"/>
          </a:xfrm>
        </p:spPr>
        <p:txBody>
          <a:bodyPr>
            <a:normAutofit fontScale="55000" lnSpcReduction="20000"/>
          </a:bodyPr>
          <a:lstStyle/>
          <a:p>
            <a:r>
              <a:rPr lang="en-US" sz="4400" dirty="0"/>
              <a:t>What is Camouflaged Object Detection (COD)?</a:t>
            </a:r>
          </a:p>
          <a:p>
            <a:r>
              <a:rPr lang="en-US" sz="4400" dirty="0"/>
              <a:t>- Identifying objects that blend into their background</a:t>
            </a:r>
          </a:p>
          <a:p>
            <a:r>
              <a:rPr lang="en-US" sz="4400" dirty="0"/>
              <a:t>- Inspired by biological camouflage in nature</a:t>
            </a:r>
          </a:p>
          <a:p>
            <a:endParaRPr lang="en-US" sz="1700" dirty="0"/>
          </a:p>
        </p:txBody>
      </p:sp>
      <p:pic>
        <p:nvPicPr>
          <p:cNvPr id="1028" name="Picture 4" descr="Examples of camouflaged object detection (COD).">
            <a:extLst>
              <a:ext uri="{FF2B5EF4-FFF2-40B4-BE49-F238E27FC236}">
                <a16:creationId xmlns:a16="http://schemas.microsoft.com/office/drawing/2014/main" id="{16402AB1-4C98-C2AE-E317-0BE23C9DE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54" b="13437"/>
          <a:stretch>
            <a:fillRect/>
          </a:stretch>
        </p:blipFill>
        <p:spPr bwMode="auto">
          <a:xfrm>
            <a:off x="1376516" y="4243245"/>
            <a:ext cx="6070600" cy="2431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6" name="Freeform: Shape 104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1" name="Rectangle 3100">
            <a:extLst>
              <a:ext uri="{FF2B5EF4-FFF2-40B4-BE49-F238E27FC236}">
                <a16:creationId xmlns:a16="http://schemas.microsoft.com/office/drawing/2014/main" id="{F541DB91-0B10-46D9-B34B-7BFF9602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3" name="Freeform: Shape 3102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26075" y="-1"/>
            <a:ext cx="7817925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6797" y="681038"/>
            <a:ext cx="4370732" cy="8607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kern="1200" dirty="0">
                <a:latin typeface="+mj-lt"/>
                <a:ea typeface="+mj-ea"/>
                <a:cs typeface="+mj-cs"/>
              </a:rPr>
              <a:t>Motivation</a:t>
            </a:r>
          </a:p>
        </p:txBody>
      </p:sp>
      <p:pic>
        <p:nvPicPr>
          <p:cNvPr id="3076" name="Picture 4" descr="Camouflaged Object Segmentation | Papers With Code">
            <a:extLst>
              <a:ext uri="{FF2B5EF4-FFF2-40B4-BE49-F238E27FC236}">
                <a16:creationId xmlns:a16="http://schemas.microsoft.com/office/drawing/2014/main" id="{27DEBC07-C546-200E-7E0A-AA5F519E2C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08"/>
          <a:stretch/>
        </p:blipFill>
        <p:spPr bwMode="auto">
          <a:xfrm>
            <a:off x="363179" y="2115902"/>
            <a:ext cx="2743815" cy="4134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מציין מיקום תוכן 7">
            <a:extLst>
              <a:ext uri="{FF2B5EF4-FFF2-40B4-BE49-F238E27FC236}">
                <a16:creationId xmlns:a16="http://schemas.microsoft.com/office/drawing/2014/main" id="{709C8ACA-5CDB-1D0B-D563-AAD54351C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8243" y="1671248"/>
            <a:ext cx="4370733" cy="4121149"/>
          </a:xfrm>
        </p:spPr>
        <p:txBody>
          <a:bodyPr anchor="t">
            <a:normAutofit/>
          </a:bodyPr>
          <a:lstStyle/>
          <a:p>
            <a:pPr marL="0" lvl="0" indent="0">
              <a:buNone/>
            </a:pPr>
            <a:r>
              <a:rPr lang="en-US" sz="2200" dirty="0"/>
              <a:t>Why COD is challenging:</a:t>
            </a:r>
          </a:p>
          <a:p>
            <a:pPr marL="0" indent="0">
              <a:buNone/>
            </a:pPr>
            <a:r>
              <a:rPr lang="en-US" sz="2200" dirty="0"/>
              <a:t>- Low contrast between object and background</a:t>
            </a:r>
          </a:p>
          <a:p>
            <a:pPr marL="0" indent="0">
              <a:buNone/>
            </a:pPr>
            <a:r>
              <a:rPr lang="en-US" sz="2200" dirty="0"/>
              <a:t>- Loss of fine details during </a:t>
            </a:r>
            <a:r>
              <a:rPr lang="en-US" sz="2200" dirty="0" err="1"/>
              <a:t>downsampling</a:t>
            </a:r>
            <a:endParaRPr lang="en-US" sz="2200" dirty="0"/>
          </a:p>
          <a:p>
            <a:pPr marL="0" indent="0">
              <a:buNone/>
            </a:pPr>
            <a:r>
              <a:rPr lang="en-US" sz="2200" dirty="0"/>
              <a:t>Importance:</a:t>
            </a:r>
          </a:p>
          <a:p>
            <a:pPr marL="0" indent="0">
              <a:buNone/>
            </a:pPr>
            <a:r>
              <a:rPr lang="en-US" sz="2200" dirty="0"/>
              <a:t>- Wildlife monitoring</a:t>
            </a:r>
          </a:p>
          <a:p>
            <a:pPr marL="0" indent="0">
              <a:buNone/>
            </a:pPr>
            <a:r>
              <a:rPr lang="en-US" sz="2200" dirty="0"/>
              <a:t>- Medical imaging (tumors, polyps)</a:t>
            </a:r>
          </a:p>
          <a:p>
            <a:pPr marL="0" indent="0">
              <a:buNone/>
            </a:pPr>
            <a:r>
              <a:rPr lang="en-US" sz="2200" dirty="0"/>
              <a:t>- Search and rescue operations</a:t>
            </a:r>
          </a:p>
          <a:p>
            <a:endParaRPr lang="he-IL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468" y="3296652"/>
            <a:ext cx="9151584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20" y="4100051"/>
            <a:ext cx="2924708" cy="1880030"/>
          </a:xfrm>
        </p:spPr>
        <p:txBody>
          <a:bodyPr>
            <a:normAutofit/>
          </a:bodyPr>
          <a:lstStyle/>
          <a:p>
            <a:r>
              <a:rPr lang="en-US" dirty="0"/>
              <a:t>Literature Background</a:t>
            </a:r>
          </a:p>
        </p:txBody>
      </p:sp>
      <p:pic>
        <p:nvPicPr>
          <p:cNvPr id="5" name="תמונה 4" descr="תמונה שמכילה צילום מסך, קו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878D1798-90C8-1DB4-E443-11646BE5E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237" y="1109710"/>
            <a:ext cx="8413525" cy="126202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1961" y="3884452"/>
            <a:ext cx="5614219" cy="2850645"/>
          </a:xfrm>
        </p:spPr>
        <p:txBody>
          <a:bodyPr anchor="ctr">
            <a:normAutofit/>
          </a:bodyPr>
          <a:lstStyle/>
          <a:p>
            <a:r>
              <a:rPr lang="en-US" sz="2200" dirty="0"/>
              <a:t>Prior approaches used Convolutional Neural Networks (CNN) with downsampled images</a:t>
            </a:r>
          </a:p>
          <a:p>
            <a:r>
              <a:rPr lang="en-US" sz="2200" dirty="0"/>
              <a:t>Common drawbacks:</a:t>
            </a:r>
          </a:p>
          <a:p>
            <a:r>
              <a:rPr lang="en-US" sz="2200" dirty="0"/>
              <a:t>- Blurry edges</a:t>
            </a:r>
          </a:p>
          <a:p>
            <a:r>
              <a:rPr lang="en-US" sz="2200" dirty="0"/>
              <a:t>- Incomplete segmentation</a:t>
            </a:r>
          </a:p>
          <a:p>
            <a:r>
              <a:rPr lang="en-US" sz="2200" dirty="0"/>
              <a:t>HitNet addresses this with iterative high-resolution refinement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007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521" y="865239"/>
            <a:ext cx="2804505" cy="133083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Cross-Domain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107" y="2331205"/>
            <a:ext cx="3755924" cy="3774628"/>
          </a:xfrm>
        </p:spPr>
        <p:txBody>
          <a:bodyPr>
            <a:noAutofit/>
          </a:bodyPr>
          <a:lstStyle/>
          <a:p>
            <a:r>
              <a:rPr lang="en-US" sz="2200" dirty="0"/>
              <a:t>Converts salient to camouflaged images</a:t>
            </a:r>
          </a:p>
          <a:p>
            <a:r>
              <a:rPr lang="en-US" sz="2200" dirty="0"/>
              <a:t>Uses CycleGAN-like structure which is a deep learning method used to convert one image style to another</a:t>
            </a:r>
          </a:p>
          <a:p>
            <a:r>
              <a:rPr lang="en-US" sz="2200" dirty="0"/>
              <a:t>Adds synthetic data to make the model smarter and more robust.</a:t>
            </a:r>
          </a:p>
        </p:txBody>
      </p:sp>
      <p:pic>
        <p:nvPicPr>
          <p:cNvPr id="7" name="תמונה 6" descr="תמונה שמכילה בחוץ, ציפור, צמח, דשא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329ADE0A-8CF5-A089-0478-CBAC941EE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078" y="2312500"/>
            <a:ext cx="4717815" cy="25004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3EFA6C3-82DC-4131-9929-2523E6FD0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98" y="698916"/>
            <a:ext cx="4362271" cy="1330839"/>
          </a:xfrm>
        </p:spPr>
        <p:txBody>
          <a:bodyPr>
            <a:normAutofit/>
          </a:bodyPr>
          <a:lstStyle/>
          <a:p>
            <a:r>
              <a:rPr dirty="0"/>
              <a:t>Contrastive Index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EC9469E-14CA-4358-BABC-CBF836A61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652260" cy="767978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48EB4C9-ACAF-4CCA-BA6E-93144319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4314" y="6027658"/>
            <a:ext cx="5929686" cy="830343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375773 w 6884912"/>
              <a:gd name="connsiteY91" fmla="*/ 199913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141123 w 6884912"/>
              <a:gd name="connsiteY100" fmla="*/ 159923 h 1161397"/>
              <a:gd name="connsiteX101" fmla="*/ 6290640 w 6884912"/>
              <a:gd name="connsiteY101" fmla="*/ 167441 h 1161397"/>
              <a:gd name="connsiteX102" fmla="*/ 6322806 w 6884912"/>
              <a:gd name="connsiteY102" fmla="*/ 213293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375773 w 6884912"/>
              <a:gd name="connsiteY90" fmla="*/ 199913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141123 w 6884912"/>
              <a:gd name="connsiteY99" fmla="*/ 159923 h 1161397"/>
              <a:gd name="connsiteX100" fmla="*/ 6290640 w 6884912"/>
              <a:gd name="connsiteY100" fmla="*/ 167441 h 1161397"/>
              <a:gd name="connsiteX101" fmla="*/ 6322806 w 6884912"/>
              <a:gd name="connsiteY101" fmla="*/ 213293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51408 w 6884912"/>
              <a:gd name="connsiteY11" fmla="*/ 984938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26340 w 6884912"/>
              <a:gd name="connsiteY38" fmla="*/ 638496 h 1161397"/>
              <a:gd name="connsiteX39" fmla="*/ 1731986 w 6884912"/>
              <a:gd name="connsiteY39" fmla="*/ 589682 h 1161397"/>
              <a:gd name="connsiteX40" fmla="*/ 1927935 w 6884912"/>
              <a:gd name="connsiteY40" fmla="*/ 628540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830398 w 6884912"/>
              <a:gd name="connsiteY66" fmla="*/ 188383 h 1161397"/>
              <a:gd name="connsiteX67" fmla="*/ 3834360 w 6884912"/>
              <a:gd name="connsiteY67" fmla="*/ 188992 h 1161397"/>
              <a:gd name="connsiteX68" fmla="*/ 3843715 w 6884912"/>
              <a:gd name="connsiteY68" fmla="*/ 188752 h 1161397"/>
              <a:gd name="connsiteX69" fmla="*/ 3842609 w 6884912"/>
              <a:gd name="connsiteY69" fmla="*/ 197386 h 1161397"/>
              <a:gd name="connsiteX70" fmla="*/ 3853961 w 6884912"/>
              <a:gd name="connsiteY70" fmla="*/ 213380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289361 w 6884912"/>
              <a:gd name="connsiteY78" fmla="*/ 196642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375773 w 6884912"/>
              <a:gd name="connsiteY89" fmla="*/ 199913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141123 w 6884912"/>
              <a:gd name="connsiteY98" fmla="*/ 159923 h 1161397"/>
              <a:gd name="connsiteX99" fmla="*/ 6290640 w 6884912"/>
              <a:gd name="connsiteY99" fmla="*/ 167441 h 1161397"/>
              <a:gd name="connsiteX100" fmla="*/ 6322806 w 6884912"/>
              <a:gd name="connsiteY100" fmla="*/ 213293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12111 w 6884912"/>
              <a:gd name="connsiteY7" fmla="*/ 1085599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51408 w 6884912"/>
              <a:gd name="connsiteY10" fmla="*/ 984938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26340 w 6884912"/>
              <a:gd name="connsiteY37" fmla="*/ 638496 h 1161397"/>
              <a:gd name="connsiteX38" fmla="*/ 1731986 w 6884912"/>
              <a:gd name="connsiteY38" fmla="*/ 589682 h 1161397"/>
              <a:gd name="connsiteX39" fmla="*/ 1927935 w 6884912"/>
              <a:gd name="connsiteY39" fmla="*/ 628540 h 1161397"/>
              <a:gd name="connsiteX40" fmla="*/ 2039075 w 6884912"/>
              <a:gd name="connsiteY40" fmla="*/ 599964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561265 w 6884912"/>
              <a:gd name="connsiteY49" fmla="*/ 450623 h 1161397"/>
              <a:gd name="connsiteX50" fmla="*/ 2594349 w 6884912"/>
              <a:gd name="connsiteY50" fmla="*/ 443884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830398 w 6884912"/>
              <a:gd name="connsiteY65" fmla="*/ 188383 h 1161397"/>
              <a:gd name="connsiteX66" fmla="*/ 3834360 w 6884912"/>
              <a:gd name="connsiteY66" fmla="*/ 188992 h 1161397"/>
              <a:gd name="connsiteX67" fmla="*/ 3843715 w 6884912"/>
              <a:gd name="connsiteY67" fmla="*/ 188752 h 1161397"/>
              <a:gd name="connsiteX68" fmla="*/ 3842609 w 6884912"/>
              <a:gd name="connsiteY68" fmla="*/ 197386 h 1161397"/>
              <a:gd name="connsiteX69" fmla="*/ 3853961 w 6884912"/>
              <a:gd name="connsiteY69" fmla="*/ 213380 h 1161397"/>
              <a:gd name="connsiteX70" fmla="*/ 3907640 w 6884912"/>
              <a:gd name="connsiteY70" fmla="*/ 207568 h 1161397"/>
              <a:gd name="connsiteX71" fmla="*/ 3910449 w 6884912"/>
              <a:gd name="connsiteY71" fmla="*/ 197808 h 1161397"/>
              <a:gd name="connsiteX72" fmla="*/ 3917197 w 6884912"/>
              <a:gd name="connsiteY72" fmla="*/ 196121 h 1161397"/>
              <a:gd name="connsiteX73" fmla="*/ 3922400 w 6884912"/>
              <a:gd name="connsiteY73" fmla="*/ 205056 h 1161397"/>
              <a:gd name="connsiteX74" fmla="*/ 4013061 w 6884912"/>
              <a:gd name="connsiteY74" fmla="*/ 224874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289361 w 6884912"/>
              <a:gd name="connsiteY77" fmla="*/ 196642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375773 w 6884912"/>
              <a:gd name="connsiteY88" fmla="*/ 199913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141123 w 6884912"/>
              <a:gd name="connsiteY97" fmla="*/ 159923 h 1161397"/>
              <a:gd name="connsiteX98" fmla="*/ 6290640 w 6884912"/>
              <a:gd name="connsiteY98" fmla="*/ 167441 h 1161397"/>
              <a:gd name="connsiteX99" fmla="*/ 6322806 w 6884912"/>
              <a:gd name="connsiteY99" fmla="*/ 213293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67875 w 6884912"/>
              <a:gd name="connsiteY7" fmla="*/ 1051976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213420 w 6884912"/>
              <a:gd name="connsiteY6" fmla="*/ 1056868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26340 w 6884912"/>
              <a:gd name="connsiteY33" fmla="*/ 638496 h 1161397"/>
              <a:gd name="connsiteX34" fmla="*/ 1731986 w 6884912"/>
              <a:gd name="connsiteY34" fmla="*/ 589682 h 1161397"/>
              <a:gd name="connsiteX35" fmla="*/ 1927935 w 6884912"/>
              <a:gd name="connsiteY35" fmla="*/ 628540 h 1161397"/>
              <a:gd name="connsiteX36" fmla="*/ 2039075 w 6884912"/>
              <a:gd name="connsiteY36" fmla="*/ 599964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561265 w 6884912"/>
              <a:gd name="connsiteY45" fmla="*/ 450623 h 1161397"/>
              <a:gd name="connsiteX46" fmla="*/ 2594349 w 6884912"/>
              <a:gd name="connsiteY46" fmla="*/ 443884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830398 w 6884912"/>
              <a:gd name="connsiteY61" fmla="*/ 188383 h 1161397"/>
              <a:gd name="connsiteX62" fmla="*/ 3834360 w 6884912"/>
              <a:gd name="connsiteY62" fmla="*/ 188992 h 1161397"/>
              <a:gd name="connsiteX63" fmla="*/ 3843715 w 6884912"/>
              <a:gd name="connsiteY63" fmla="*/ 188752 h 1161397"/>
              <a:gd name="connsiteX64" fmla="*/ 3842609 w 6884912"/>
              <a:gd name="connsiteY64" fmla="*/ 197386 h 1161397"/>
              <a:gd name="connsiteX65" fmla="*/ 3853961 w 6884912"/>
              <a:gd name="connsiteY65" fmla="*/ 213380 h 1161397"/>
              <a:gd name="connsiteX66" fmla="*/ 3907640 w 6884912"/>
              <a:gd name="connsiteY66" fmla="*/ 207568 h 1161397"/>
              <a:gd name="connsiteX67" fmla="*/ 3910449 w 6884912"/>
              <a:gd name="connsiteY67" fmla="*/ 197808 h 1161397"/>
              <a:gd name="connsiteX68" fmla="*/ 3917197 w 6884912"/>
              <a:gd name="connsiteY68" fmla="*/ 196121 h 1161397"/>
              <a:gd name="connsiteX69" fmla="*/ 3922400 w 6884912"/>
              <a:gd name="connsiteY69" fmla="*/ 205056 h 1161397"/>
              <a:gd name="connsiteX70" fmla="*/ 4013061 w 6884912"/>
              <a:gd name="connsiteY70" fmla="*/ 224874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289361 w 6884912"/>
              <a:gd name="connsiteY73" fmla="*/ 196642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375773 w 6884912"/>
              <a:gd name="connsiteY84" fmla="*/ 199913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141123 w 6884912"/>
              <a:gd name="connsiteY93" fmla="*/ 159923 h 1161397"/>
              <a:gd name="connsiteX94" fmla="*/ 6290640 w 6884912"/>
              <a:gd name="connsiteY94" fmla="*/ 167441 h 1161397"/>
              <a:gd name="connsiteX95" fmla="*/ 6322806 w 6884912"/>
              <a:gd name="connsiteY95" fmla="*/ 213293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66947 w 6884912"/>
              <a:gd name="connsiteY16" fmla="*/ 700762 h 1161397"/>
              <a:gd name="connsiteX17" fmla="*/ 1178135 w 6884912"/>
              <a:gd name="connsiteY17" fmla="*/ 698631 h 1161397"/>
              <a:gd name="connsiteX18" fmla="*/ 1178301 w 6884912"/>
              <a:gd name="connsiteY18" fmla="*/ 698094 h 1161397"/>
              <a:gd name="connsiteX19" fmla="*/ 1242716 w 6884912"/>
              <a:gd name="connsiteY19" fmla="*/ 698052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26340 w 6884912"/>
              <a:gd name="connsiteY32" fmla="*/ 638496 h 1161397"/>
              <a:gd name="connsiteX33" fmla="*/ 1731986 w 6884912"/>
              <a:gd name="connsiteY33" fmla="*/ 589682 h 1161397"/>
              <a:gd name="connsiteX34" fmla="*/ 1927935 w 6884912"/>
              <a:gd name="connsiteY34" fmla="*/ 628540 h 1161397"/>
              <a:gd name="connsiteX35" fmla="*/ 2039075 w 6884912"/>
              <a:gd name="connsiteY35" fmla="*/ 599964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561265 w 6884912"/>
              <a:gd name="connsiteY44" fmla="*/ 450623 h 1161397"/>
              <a:gd name="connsiteX45" fmla="*/ 2594349 w 6884912"/>
              <a:gd name="connsiteY45" fmla="*/ 443884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830398 w 6884912"/>
              <a:gd name="connsiteY60" fmla="*/ 188383 h 1161397"/>
              <a:gd name="connsiteX61" fmla="*/ 3834360 w 6884912"/>
              <a:gd name="connsiteY61" fmla="*/ 188992 h 1161397"/>
              <a:gd name="connsiteX62" fmla="*/ 3843715 w 6884912"/>
              <a:gd name="connsiteY62" fmla="*/ 188752 h 1161397"/>
              <a:gd name="connsiteX63" fmla="*/ 3842609 w 6884912"/>
              <a:gd name="connsiteY63" fmla="*/ 197386 h 1161397"/>
              <a:gd name="connsiteX64" fmla="*/ 3853961 w 6884912"/>
              <a:gd name="connsiteY64" fmla="*/ 213380 h 1161397"/>
              <a:gd name="connsiteX65" fmla="*/ 3907640 w 6884912"/>
              <a:gd name="connsiteY65" fmla="*/ 207568 h 1161397"/>
              <a:gd name="connsiteX66" fmla="*/ 3910449 w 6884912"/>
              <a:gd name="connsiteY66" fmla="*/ 197808 h 1161397"/>
              <a:gd name="connsiteX67" fmla="*/ 3917197 w 6884912"/>
              <a:gd name="connsiteY67" fmla="*/ 196121 h 1161397"/>
              <a:gd name="connsiteX68" fmla="*/ 3922400 w 6884912"/>
              <a:gd name="connsiteY68" fmla="*/ 205056 h 1161397"/>
              <a:gd name="connsiteX69" fmla="*/ 4013061 w 6884912"/>
              <a:gd name="connsiteY69" fmla="*/ 224874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289361 w 6884912"/>
              <a:gd name="connsiteY72" fmla="*/ 196642 h 1161397"/>
              <a:gd name="connsiteX73" fmla="*/ 4498913 w 6884912"/>
              <a:gd name="connsiteY73" fmla="*/ 118915 h 1161397"/>
              <a:gd name="connsiteX74" fmla="*/ 4617330 w 6884912"/>
              <a:gd name="connsiteY74" fmla="*/ 111163 h 1161397"/>
              <a:gd name="connsiteX75" fmla="*/ 4659778 w 6884912"/>
              <a:gd name="connsiteY75" fmla="*/ 118219 h 1161397"/>
              <a:gd name="connsiteX76" fmla="*/ 4730870 w 6884912"/>
              <a:gd name="connsiteY76" fmla="*/ 129432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375773 w 6884912"/>
              <a:gd name="connsiteY83" fmla="*/ 199913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141123 w 6884912"/>
              <a:gd name="connsiteY92" fmla="*/ 159923 h 1161397"/>
              <a:gd name="connsiteX93" fmla="*/ 6290640 w 6884912"/>
              <a:gd name="connsiteY93" fmla="*/ 167441 h 1161397"/>
              <a:gd name="connsiteX94" fmla="*/ 6322806 w 6884912"/>
              <a:gd name="connsiteY94" fmla="*/ 213293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78135 w 6884912"/>
              <a:gd name="connsiteY16" fmla="*/ 698631 h 1161397"/>
              <a:gd name="connsiteX17" fmla="*/ 1178301 w 6884912"/>
              <a:gd name="connsiteY17" fmla="*/ 698094 h 1161397"/>
              <a:gd name="connsiteX18" fmla="*/ 1242716 w 6884912"/>
              <a:gd name="connsiteY18" fmla="*/ 698052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40054 w 6884912"/>
              <a:gd name="connsiteY22" fmla="*/ 614022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26340 w 6884912"/>
              <a:gd name="connsiteY31" fmla="*/ 638496 h 1161397"/>
              <a:gd name="connsiteX32" fmla="*/ 1731986 w 6884912"/>
              <a:gd name="connsiteY32" fmla="*/ 589682 h 1161397"/>
              <a:gd name="connsiteX33" fmla="*/ 1927935 w 6884912"/>
              <a:gd name="connsiteY33" fmla="*/ 628540 h 1161397"/>
              <a:gd name="connsiteX34" fmla="*/ 2039075 w 6884912"/>
              <a:gd name="connsiteY34" fmla="*/ 599964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561265 w 6884912"/>
              <a:gd name="connsiteY43" fmla="*/ 450623 h 1161397"/>
              <a:gd name="connsiteX44" fmla="*/ 2594349 w 6884912"/>
              <a:gd name="connsiteY44" fmla="*/ 443884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830398 w 6884912"/>
              <a:gd name="connsiteY59" fmla="*/ 188383 h 1161397"/>
              <a:gd name="connsiteX60" fmla="*/ 3834360 w 6884912"/>
              <a:gd name="connsiteY60" fmla="*/ 188992 h 1161397"/>
              <a:gd name="connsiteX61" fmla="*/ 3843715 w 6884912"/>
              <a:gd name="connsiteY61" fmla="*/ 188752 h 1161397"/>
              <a:gd name="connsiteX62" fmla="*/ 3842609 w 6884912"/>
              <a:gd name="connsiteY62" fmla="*/ 197386 h 1161397"/>
              <a:gd name="connsiteX63" fmla="*/ 3853961 w 6884912"/>
              <a:gd name="connsiteY63" fmla="*/ 213380 h 1161397"/>
              <a:gd name="connsiteX64" fmla="*/ 3907640 w 6884912"/>
              <a:gd name="connsiteY64" fmla="*/ 207568 h 1161397"/>
              <a:gd name="connsiteX65" fmla="*/ 3910449 w 6884912"/>
              <a:gd name="connsiteY65" fmla="*/ 197808 h 1161397"/>
              <a:gd name="connsiteX66" fmla="*/ 3917197 w 6884912"/>
              <a:gd name="connsiteY66" fmla="*/ 196121 h 1161397"/>
              <a:gd name="connsiteX67" fmla="*/ 3922400 w 6884912"/>
              <a:gd name="connsiteY67" fmla="*/ 205056 h 1161397"/>
              <a:gd name="connsiteX68" fmla="*/ 4013061 w 6884912"/>
              <a:gd name="connsiteY68" fmla="*/ 224874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289361 w 6884912"/>
              <a:gd name="connsiteY71" fmla="*/ 196642 h 1161397"/>
              <a:gd name="connsiteX72" fmla="*/ 4498913 w 6884912"/>
              <a:gd name="connsiteY72" fmla="*/ 118915 h 1161397"/>
              <a:gd name="connsiteX73" fmla="*/ 4617330 w 6884912"/>
              <a:gd name="connsiteY73" fmla="*/ 111163 h 1161397"/>
              <a:gd name="connsiteX74" fmla="*/ 4659778 w 6884912"/>
              <a:gd name="connsiteY74" fmla="*/ 118219 h 1161397"/>
              <a:gd name="connsiteX75" fmla="*/ 4730870 w 6884912"/>
              <a:gd name="connsiteY75" fmla="*/ 129432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375773 w 6884912"/>
              <a:gd name="connsiteY82" fmla="*/ 199913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141123 w 6884912"/>
              <a:gd name="connsiteY91" fmla="*/ 159923 h 1161397"/>
              <a:gd name="connsiteX92" fmla="*/ 6290640 w 6884912"/>
              <a:gd name="connsiteY92" fmla="*/ 167441 h 1161397"/>
              <a:gd name="connsiteX93" fmla="*/ 6322806 w 6884912"/>
              <a:gd name="connsiteY93" fmla="*/ 213293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178301 w 6884912"/>
              <a:gd name="connsiteY16" fmla="*/ 698094 h 1161397"/>
              <a:gd name="connsiteX17" fmla="*/ 1242716 w 6884912"/>
              <a:gd name="connsiteY17" fmla="*/ 698052 h 1161397"/>
              <a:gd name="connsiteX18" fmla="*/ 1299977 w 6884912"/>
              <a:gd name="connsiteY18" fmla="*/ 639196 h 1161397"/>
              <a:gd name="connsiteX19" fmla="*/ 1326190 w 6884912"/>
              <a:gd name="connsiteY19" fmla="*/ 625955 h 1161397"/>
              <a:gd name="connsiteX20" fmla="*/ 1339600 w 6884912"/>
              <a:gd name="connsiteY20" fmla="*/ 616295 h 1161397"/>
              <a:gd name="connsiteX21" fmla="*/ 1340054 w 6884912"/>
              <a:gd name="connsiteY21" fmla="*/ 614022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26340 w 6884912"/>
              <a:gd name="connsiteY30" fmla="*/ 638496 h 1161397"/>
              <a:gd name="connsiteX31" fmla="*/ 1731986 w 6884912"/>
              <a:gd name="connsiteY31" fmla="*/ 589682 h 1161397"/>
              <a:gd name="connsiteX32" fmla="*/ 1927935 w 6884912"/>
              <a:gd name="connsiteY32" fmla="*/ 628540 h 1161397"/>
              <a:gd name="connsiteX33" fmla="*/ 2039075 w 6884912"/>
              <a:gd name="connsiteY33" fmla="*/ 599964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561265 w 6884912"/>
              <a:gd name="connsiteY42" fmla="*/ 450623 h 1161397"/>
              <a:gd name="connsiteX43" fmla="*/ 2594349 w 6884912"/>
              <a:gd name="connsiteY43" fmla="*/ 443884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830398 w 6884912"/>
              <a:gd name="connsiteY58" fmla="*/ 188383 h 1161397"/>
              <a:gd name="connsiteX59" fmla="*/ 3834360 w 6884912"/>
              <a:gd name="connsiteY59" fmla="*/ 188992 h 1161397"/>
              <a:gd name="connsiteX60" fmla="*/ 3843715 w 6884912"/>
              <a:gd name="connsiteY60" fmla="*/ 188752 h 1161397"/>
              <a:gd name="connsiteX61" fmla="*/ 3842609 w 6884912"/>
              <a:gd name="connsiteY61" fmla="*/ 197386 h 1161397"/>
              <a:gd name="connsiteX62" fmla="*/ 3853961 w 6884912"/>
              <a:gd name="connsiteY62" fmla="*/ 213380 h 1161397"/>
              <a:gd name="connsiteX63" fmla="*/ 3907640 w 6884912"/>
              <a:gd name="connsiteY63" fmla="*/ 207568 h 1161397"/>
              <a:gd name="connsiteX64" fmla="*/ 3910449 w 6884912"/>
              <a:gd name="connsiteY64" fmla="*/ 197808 h 1161397"/>
              <a:gd name="connsiteX65" fmla="*/ 3917197 w 6884912"/>
              <a:gd name="connsiteY65" fmla="*/ 196121 h 1161397"/>
              <a:gd name="connsiteX66" fmla="*/ 3922400 w 6884912"/>
              <a:gd name="connsiteY66" fmla="*/ 205056 h 1161397"/>
              <a:gd name="connsiteX67" fmla="*/ 4013061 w 6884912"/>
              <a:gd name="connsiteY67" fmla="*/ 224874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289361 w 6884912"/>
              <a:gd name="connsiteY70" fmla="*/ 196642 h 1161397"/>
              <a:gd name="connsiteX71" fmla="*/ 4498913 w 6884912"/>
              <a:gd name="connsiteY71" fmla="*/ 118915 h 1161397"/>
              <a:gd name="connsiteX72" fmla="*/ 4617330 w 6884912"/>
              <a:gd name="connsiteY72" fmla="*/ 111163 h 1161397"/>
              <a:gd name="connsiteX73" fmla="*/ 4659778 w 6884912"/>
              <a:gd name="connsiteY73" fmla="*/ 118219 h 1161397"/>
              <a:gd name="connsiteX74" fmla="*/ 4730870 w 6884912"/>
              <a:gd name="connsiteY74" fmla="*/ 129432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375773 w 6884912"/>
              <a:gd name="connsiteY81" fmla="*/ 199913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5960732 w 6884912"/>
              <a:gd name="connsiteY88" fmla="*/ 220708 h 1161397"/>
              <a:gd name="connsiteX89" fmla="*/ 6029542 w 6884912"/>
              <a:gd name="connsiteY89" fmla="*/ 210339 h 1161397"/>
              <a:gd name="connsiteX90" fmla="*/ 6141123 w 6884912"/>
              <a:gd name="connsiteY90" fmla="*/ 159923 h 1161397"/>
              <a:gd name="connsiteX91" fmla="*/ 6290640 w 6884912"/>
              <a:gd name="connsiteY91" fmla="*/ 167441 h 1161397"/>
              <a:gd name="connsiteX92" fmla="*/ 6322806 w 6884912"/>
              <a:gd name="connsiteY92" fmla="*/ 213293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7166 w 6884912"/>
              <a:gd name="connsiteY14" fmla="*/ 744338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088181"/>
                  <a:pt x="115388" y="1111320"/>
                </a:cubicBezTo>
                <a:cubicBezTo>
                  <a:pt x="146435" y="1096221"/>
                  <a:pt x="156823" y="1079485"/>
                  <a:pt x="213420" y="1056868"/>
                </a:cubicBezTo>
                <a:cubicBezTo>
                  <a:pt x="288217" y="1040787"/>
                  <a:pt x="383333" y="1044881"/>
                  <a:pt x="454970" y="1023343"/>
                </a:cubicBezTo>
                <a:cubicBezTo>
                  <a:pt x="440966" y="999969"/>
                  <a:pt x="571419" y="1006841"/>
                  <a:pt x="548162" y="984908"/>
                </a:cubicBezTo>
                <a:cubicBezTo>
                  <a:pt x="561321" y="956563"/>
                  <a:pt x="637415" y="1010272"/>
                  <a:pt x="651408" y="984938"/>
                </a:cubicBezTo>
                <a:cubicBezTo>
                  <a:pt x="671652" y="980952"/>
                  <a:pt x="698726" y="950833"/>
                  <a:pt x="723108" y="941904"/>
                </a:cubicBezTo>
                <a:cubicBezTo>
                  <a:pt x="760262" y="946949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6251" y="768649"/>
                  <a:pt x="1137166" y="744338"/>
                </a:cubicBezTo>
                <a:lnTo>
                  <a:pt x="1207847" y="689087"/>
                </a:lnTo>
                <a:cubicBezTo>
                  <a:pt x="1226429" y="687736"/>
                  <a:pt x="1222409" y="707958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39751" y="615537"/>
                  <a:pt x="1339903" y="614780"/>
                  <a:pt x="1340054" y="614022"/>
                </a:cubicBez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61730" y="317407"/>
                  <a:pt x="3186369" y="312875"/>
                  <a:pt x="3222191" y="307887"/>
                </a:cubicBezTo>
                <a:cubicBezTo>
                  <a:pt x="3223593" y="304249"/>
                  <a:pt x="3179978" y="296995"/>
                  <a:pt x="3227953" y="297650"/>
                </a:cubicBezTo>
                <a:cubicBezTo>
                  <a:pt x="3275928" y="298306"/>
                  <a:pt x="3443572" y="313020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62781" y="222856"/>
                  <a:pt x="4184760" y="196847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61586" y="136690"/>
                  <a:pt x="4823142" y="161592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7769" y="214252"/>
                  <a:pt x="6349573" y="188998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תמונה 8" descr="תמונה שמכילה צילום מסך">
            <a:extLst>
              <a:ext uri="{FF2B5EF4-FFF2-40B4-BE49-F238E27FC236}">
                <a16:creationId xmlns:a16="http://schemas.microsoft.com/office/drawing/2014/main" id="{D5BCF573-1712-F0A0-D60C-90BDBBD716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92" b="26398"/>
          <a:stretch/>
        </p:blipFill>
        <p:spPr>
          <a:xfrm>
            <a:off x="1085312" y="4751440"/>
            <a:ext cx="6825276" cy="182496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727" y="1918962"/>
            <a:ext cx="5778118" cy="2440090"/>
          </a:xfrm>
        </p:spPr>
        <p:txBody>
          <a:bodyPr>
            <a:noAutofit/>
          </a:bodyPr>
          <a:lstStyle/>
          <a:p>
            <a:r>
              <a:rPr lang="en-US" sz="2200" dirty="0"/>
              <a:t>Contrastive Index (</a:t>
            </a:r>
            <a:r>
              <a:rPr lang="en-US" sz="2200" dirty="0" err="1"/>
              <a:t>Iₛc</a:t>
            </a:r>
            <a:r>
              <a:rPr lang="en-US" sz="2200" dirty="0"/>
              <a:t>) is a number that tells us How similar the object is to its background.</a:t>
            </a:r>
          </a:p>
          <a:p>
            <a:r>
              <a:rPr lang="en-US" sz="2200" dirty="0"/>
              <a:t>Low </a:t>
            </a:r>
            <a:r>
              <a:rPr lang="en-US" sz="2200" dirty="0" err="1"/>
              <a:t>Iₛc</a:t>
            </a:r>
            <a:r>
              <a:rPr lang="en-US" sz="2200" dirty="0"/>
              <a:t> → good camouflage</a:t>
            </a:r>
          </a:p>
          <a:p>
            <a:r>
              <a:rPr lang="en-US" sz="2200" dirty="0"/>
              <a:t>High </a:t>
            </a:r>
            <a:r>
              <a:rPr lang="en-US" sz="2200" dirty="0" err="1"/>
              <a:t>Iₛc</a:t>
            </a:r>
            <a:r>
              <a:rPr lang="en-US" sz="2200" dirty="0"/>
              <a:t> → not realistic camouflage</a:t>
            </a:r>
          </a:p>
          <a:p>
            <a:r>
              <a:rPr lang="en-US" sz="2200" dirty="0"/>
              <a:t>These examples were detected and rejected because they don't blend in well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056495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620" y="609600"/>
            <a:ext cx="3588597" cy="13308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Dataset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490" y="2194102"/>
            <a:ext cx="3996204" cy="3908585"/>
          </a:xfrm>
        </p:spPr>
        <p:txBody>
          <a:bodyPr>
            <a:normAutofit fontScale="92500" lnSpcReduction="10000"/>
          </a:bodyPr>
          <a:lstStyle/>
          <a:p>
            <a:r>
              <a:rPr lang="en-US" sz="2200" dirty="0"/>
              <a:t>CHAMELEON: 76 high-resolution animal images, used for testing the model</a:t>
            </a:r>
          </a:p>
          <a:p>
            <a:r>
              <a:rPr lang="en-US" sz="2200" dirty="0"/>
              <a:t>CAMO: 2,500 images, used for training (2000 images) and testing (500 images)</a:t>
            </a:r>
          </a:p>
          <a:p>
            <a:r>
              <a:rPr lang="en-US" sz="2200" dirty="0"/>
              <a:t>COD10K: 10,000 images, used for training and testing</a:t>
            </a:r>
          </a:p>
          <a:p>
            <a:r>
              <a:rPr lang="en-US" sz="2200" dirty="0"/>
              <a:t>NC4K: 4,121 images, used for testing</a:t>
            </a:r>
          </a:p>
          <a:p>
            <a:r>
              <a:rPr lang="en-US" sz="2200" dirty="0"/>
              <a:t>Ground truth: included in all data sets</a:t>
            </a:r>
          </a:p>
        </p:txBody>
      </p:sp>
      <p:pic>
        <p:nvPicPr>
          <p:cNvPr id="13" name="Picture 4" descr="צילום תקריב של זיקית צבעונית">
            <a:extLst>
              <a:ext uri="{FF2B5EF4-FFF2-40B4-BE49-F238E27FC236}">
                <a16:creationId xmlns:a16="http://schemas.microsoft.com/office/drawing/2014/main" id="{DDB2D4BE-0460-FCDD-4211-660CC63856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184" r="30041" b="-1"/>
          <a:stretch>
            <a:fillRect/>
          </a:stretch>
        </p:blipFill>
        <p:spPr>
          <a:xfrm>
            <a:off x="5160457" y="1747741"/>
            <a:ext cx="3553238" cy="37190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0" name="Rectangle 410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2" name="Freeform: Shape 41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207332"/>
            <a:ext cx="7044316" cy="1330841"/>
          </a:xfrm>
        </p:spPr>
        <p:txBody>
          <a:bodyPr>
            <a:normAutofit/>
          </a:bodyPr>
          <a:lstStyle/>
          <a:p>
            <a:r>
              <a:rPr lang="en-US" dirty="0"/>
              <a:t>Data Preparation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369" y="2050314"/>
            <a:ext cx="8156038" cy="2196077"/>
          </a:xfrm>
        </p:spPr>
        <p:txBody>
          <a:bodyPr>
            <a:noAutofit/>
          </a:bodyPr>
          <a:lstStyle/>
          <a:p>
            <a:r>
              <a:rPr lang="en-US" sz="2000" dirty="0"/>
              <a:t>Resize inputs to 704x704</a:t>
            </a:r>
          </a:p>
          <a:p>
            <a:r>
              <a:rPr lang="en-US" sz="2000" dirty="0"/>
              <a:t>Preprocessing:</a:t>
            </a:r>
          </a:p>
          <a:p>
            <a:r>
              <a:rPr lang="en-US" sz="2000" dirty="0"/>
              <a:t>- Normalization</a:t>
            </a:r>
          </a:p>
          <a:p>
            <a:r>
              <a:rPr lang="en-US" sz="2000" dirty="0"/>
              <a:t>- Train/test split</a:t>
            </a:r>
          </a:p>
          <a:p>
            <a:r>
              <a:rPr lang="en-US" sz="2000" dirty="0"/>
              <a:t>- Data augmentation - a technique used in machine learning which helps the model learn better by showing it more versions of the same image</a:t>
            </a:r>
          </a:p>
        </p:txBody>
      </p:sp>
      <p:pic>
        <p:nvPicPr>
          <p:cNvPr id="4098" name="Picture 2" descr="Best data augmentation techniques [2024 update]">
            <a:extLst>
              <a:ext uri="{FF2B5EF4-FFF2-40B4-BE49-F238E27FC236}">
                <a16:creationId xmlns:a16="http://schemas.microsoft.com/office/drawing/2014/main" id="{2405AF8E-FF9D-FC35-7578-502492F61D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0" b="14107"/>
          <a:stretch/>
        </p:blipFill>
        <p:spPr bwMode="auto">
          <a:xfrm>
            <a:off x="1703515" y="4401250"/>
            <a:ext cx="5342835" cy="2301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4" name="Freeform: Shape 41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1942</Words>
  <Application>Microsoft Office PowerPoint</Application>
  <PresentationFormat>‫הצגה על המסך (4:3)</PresentationFormat>
  <Paragraphs>181</Paragraphs>
  <Slides>27</Slides>
  <Notes>21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27</vt:i4>
      </vt:variant>
    </vt:vector>
  </HeadingPairs>
  <TitlesOfParts>
    <vt:vector size="32" baseType="lpstr">
      <vt:lpstr>Aptos</vt:lpstr>
      <vt:lpstr>Arial</vt:lpstr>
      <vt:lpstr>Calibri</vt:lpstr>
      <vt:lpstr>Wingdings</vt:lpstr>
      <vt:lpstr>Office Theme</vt:lpstr>
      <vt:lpstr>High-Resolution Iterative Feedback Network</vt:lpstr>
      <vt:lpstr>About The Paper</vt:lpstr>
      <vt:lpstr>Problem Overview</vt:lpstr>
      <vt:lpstr>Motivation</vt:lpstr>
      <vt:lpstr>Literature Background</vt:lpstr>
      <vt:lpstr>Cross-Domain Learning</vt:lpstr>
      <vt:lpstr>Contrastive Index</vt:lpstr>
      <vt:lpstr>Dataset Summary</vt:lpstr>
      <vt:lpstr>Data Preparation Pipeline</vt:lpstr>
      <vt:lpstr>Linking Project to Course Topics</vt:lpstr>
      <vt:lpstr>Neural Network In Our Project</vt:lpstr>
      <vt:lpstr>Supervised Learning In Our Project</vt:lpstr>
      <vt:lpstr>Model Architecture Overview</vt:lpstr>
      <vt:lpstr>Transformer-based Feature Extraction</vt:lpstr>
      <vt:lpstr>Multi-resolution Iterative Refinement</vt:lpstr>
      <vt:lpstr>Iteration Feature Feedback</vt:lpstr>
      <vt:lpstr>Loss Function and Optimization</vt:lpstr>
      <vt:lpstr>Model Evaluation Metrics</vt:lpstr>
      <vt:lpstr>Quantitative Results</vt:lpstr>
      <vt:lpstr>Qualitative Results</vt:lpstr>
      <vt:lpstr>How Each Part Contributes to Performance</vt:lpstr>
      <vt:lpstr>Limitations &amp; Issues </vt:lpstr>
      <vt:lpstr>Future Work</vt:lpstr>
      <vt:lpstr>Summary &amp; Conclusion</vt:lpstr>
      <vt:lpstr>Project Running Example</vt:lpstr>
      <vt:lpstr>Project Running Example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עדן משה</cp:lastModifiedBy>
  <cp:revision>151</cp:revision>
  <dcterms:created xsi:type="dcterms:W3CDTF">2013-01-27T09:14:16Z</dcterms:created>
  <dcterms:modified xsi:type="dcterms:W3CDTF">2025-06-23T16:57:14Z</dcterms:modified>
  <cp:category/>
</cp:coreProperties>
</file>

<file path=docProps/thumbnail.jpeg>
</file>